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7" r:id="rId4"/>
    <p:sldId id="256" r:id="rId5"/>
    <p:sldId id="271" r:id="rId6"/>
    <p:sldId id="280" r:id="rId7"/>
    <p:sldId id="259" r:id="rId8"/>
    <p:sldId id="260" r:id="rId9"/>
    <p:sldId id="264" r:id="rId10"/>
    <p:sldId id="263" r:id="rId11"/>
    <p:sldId id="261" r:id="rId12"/>
    <p:sldId id="266" r:id="rId13"/>
    <p:sldId id="265" r:id="rId14"/>
    <p:sldId id="262" r:id="rId15"/>
    <p:sldId id="267" r:id="rId16"/>
    <p:sldId id="273" r:id="rId17"/>
    <p:sldId id="270" r:id="rId18"/>
    <p:sldId id="268" r:id="rId19"/>
    <p:sldId id="269" r:id="rId20"/>
    <p:sldId id="274" r:id="rId21"/>
    <p:sldId id="275" r:id="rId22"/>
    <p:sldId id="272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Карпилова" initials="ИК" lastIdx="2" clrIdx="0">
    <p:extLst>
      <p:ext uri="{19B8F6BF-5375-455C-9EA6-DF929625EA0E}">
        <p15:presenceInfo xmlns:p15="http://schemas.microsoft.com/office/powerpoint/2012/main" userId="fc2ce9f2a33a2b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FFCCFF"/>
    <a:srgbClr val="333399"/>
    <a:srgbClr val="003300"/>
    <a:srgbClr val="336600"/>
    <a:srgbClr val="FD2FAA"/>
    <a:srgbClr val="FE6EC4"/>
    <a:srgbClr val="FFFFFF"/>
    <a:srgbClr val="656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94660"/>
  </p:normalViewPr>
  <p:slideViewPr>
    <p:cSldViewPr snapToGrid="0">
      <p:cViewPr varScale="1">
        <p:scale>
          <a:sx n="58" d="100"/>
          <a:sy n="58" d="100"/>
        </p:scale>
        <p:origin x="5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62460921003029"/>
          <c:y val="6.9148304478069134E-2"/>
          <c:w val="0.87837539078996973"/>
          <c:h val="0.853177223745853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Статей всего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783454678486296E-2"/>
                  <c:y val="-5.96206473390596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99383279675844"/>
                      <c:h val="5.98217222295598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662-4700-8653-6CA0507BBD28}"/>
                </c:ext>
              </c:extLst>
            </c:dLbl>
            <c:dLbl>
              <c:idx val="1"/>
              <c:layout>
                <c:manualLayout>
                  <c:x val="5.2470221814431603E-2"/>
                  <c:y val="-5.46557438790546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3934660281487"/>
                      <c:h val="7.19359756830719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662-4700-8653-6CA0507BBD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0" cap="flat" cmpd="sng" algn="ctr">
                      <a:solidFill>
                        <a:srgbClr val="656CFF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102</c:v>
                </c:pt>
                <c:pt idx="1">
                  <c:v>113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2662-4700-8653-6CA0507BBD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Q1+Q2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00CC"/>
              </a:solidFill>
              <a:ln>
                <a:solidFill>
                  <a:srgbClr val="000099"/>
                </a:solidFill>
              </a:ln>
              <a:effectLst/>
              <a:sp3d>
                <a:contourClr>
                  <a:srgbClr val="000099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662-4700-8653-6CA0507BBD28}"/>
              </c:ext>
            </c:extLst>
          </c:dPt>
          <c:dLbls>
            <c:dLbl>
              <c:idx val="0"/>
              <c:layout>
                <c:manualLayout>
                  <c:x val="2.4735724550214413E-2"/>
                  <c:y val="-6.15383505495616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A3E5AE4-AC5A-4D3A-BC35-226957BA5231}" type="VALUE">
                      <a:rPr 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633667884504716E-2"/>
                      <c:h val="5.82980296140582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8E0-424C-B102-2B0F45EA152C}"/>
                </c:ext>
              </c:extLst>
            </c:dLbl>
            <c:dLbl>
              <c:idx val="1"/>
              <c:layout>
                <c:manualLayout>
                  <c:x val="3.9512169006480823E-2"/>
                  <c:y val="-5.55188902291637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085013141394605E-2"/>
                      <c:h val="6.16756068225616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662-4700-8653-6CA0507BBD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0" cap="flat" cmpd="sng" algn="ctr">
                      <a:solidFill>
                        <a:srgbClr val="FF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</c:v>
                </c:pt>
                <c:pt idx="1">
                  <c:v>56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2662-4700-8653-6CA0507BB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gapDepth val="44"/>
        <c:shape val="box"/>
        <c:axId val="1661712911"/>
        <c:axId val="1661713327"/>
        <c:axId val="0"/>
      </c:bar3DChart>
      <c:catAx>
        <c:axId val="1661712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61713327"/>
        <c:crossesAt val="0"/>
        <c:auto val="1"/>
        <c:lblAlgn val="ctr"/>
        <c:lblOffset val="100"/>
        <c:noMultiLvlLbl val="0"/>
      </c:catAx>
      <c:valAx>
        <c:axId val="1661713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61712911"/>
        <c:crosses val="autoZero"/>
        <c:crossBetween val="between"/>
      </c:valAx>
      <c:spPr>
        <a:solidFill>
          <a:schemeClr val="accent1">
            <a:lumMod val="20000"/>
            <a:lumOff val="80000"/>
            <a:alpha val="45000"/>
          </a:schemeClr>
        </a:solidFill>
        <a:ln>
          <a:solidFill>
            <a:schemeClr val="tx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50556412823878"/>
          <c:y val="0.14145376375081867"/>
          <c:w val="0.33362184451629717"/>
          <c:h val="0.32668642787962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Статьи</a:t>
            </a:r>
            <a:r>
              <a:rPr lang="ru-RU" baseline="0" dirty="0"/>
              <a:t> </a:t>
            </a:r>
            <a:r>
              <a:rPr lang="ru-RU" dirty="0"/>
              <a:t>по теме</a:t>
            </a:r>
            <a:r>
              <a:rPr lang="ru-RU" baseline="0" dirty="0"/>
              <a:t> А.Н. </a:t>
            </a:r>
            <a:r>
              <a:rPr lang="ru-RU" dirty="0" err="1"/>
              <a:t>Гречкина</a:t>
            </a:r>
            <a:endParaRPr lang="ru-RU" dirty="0"/>
          </a:p>
        </c:rich>
      </c:tx>
      <c:layout>
        <c:manualLayout>
          <c:xMode val="edge"/>
          <c:yMode val="edge"/>
          <c:x val="0.13646625101877013"/>
          <c:y val="4.8209693185161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619897520228574"/>
          <c:y val="0.34195552940506579"/>
          <c:w val="0.77961169032445421"/>
          <c:h val="0.47998282554900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Статей всего</c:v>
                </c:pt>
              </c:strCache>
            </c:strRef>
          </c:tx>
          <c:spPr>
            <a:solidFill>
              <a:srgbClr val="FD2FA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7.1194299449007402E-3"/>
                  <c:y val="-5.72761776021628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19682870587789E-2"/>
                      <c:h val="7.02127743595211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2A6-4E6D-B215-E912DC93C3DB}"/>
                </c:ext>
              </c:extLst>
            </c:dLbl>
            <c:dLbl>
              <c:idx val="1"/>
              <c:layout>
                <c:manualLayout>
                  <c:x val="-1.6094046454571903E-3"/>
                  <c:y val="-2.75623028664517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665828385407514E-2"/>
                      <c:h val="6.6440331357665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2A6-4E6D-B215-E912DC93C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39-4007-958D-11028330EE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Q1+Q2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6349695415203551E-3"/>
                  <c:y val="1.89726525943641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158218409885707E-2"/>
                      <c:h val="0.143161111356426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2A6-4E6D-B215-E912DC93C3DB}"/>
                </c:ext>
              </c:extLst>
            </c:dLbl>
            <c:dLbl>
              <c:idx val="1"/>
              <c:layout>
                <c:manualLayout>
                  <c:x val="-8.6181631844912208E-3"/>
                  <c:y val="-9.32515337423320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846439351175464E-2"/>
                      <c:h val="0.13875914179751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2A6-4E6D-B215-E912DC93C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39-4007-958D-11028330E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8"/>
        <c:overlap val="-30"/>
        <c:axId val="1662080591"/>
        <c:axId val="1662079759"/>
      </c:barChart>
      <c:catAx>
        <c:axId val="166208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62079759"/>
        <c:crosses val="autoZero"/>
        <c:auto val="1"/>
        <c:lblAlgn val="ctr"/>
        <c:lblOffset val="100"/>
        <c:noMultiLvlLbl val="0"/>
      </c:catAx>
      <c:valAx>
        <c:axId val="1662079759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62080591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24041943962751"/>
          <c:y val="0.19161341140519866"/>
          <c:w val="0.58015585250578816"/>
          <c:h val="8.0681865912197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20000"/>
        <a:lumOff val="80000"/>
        <a:alpha val="50000"/>
      </a:schemeClr>
    </a:solidFill>
    <a:ln>
      <a:solidFill>
        <a:schemeClr val="tx1">
          <a:lumMod val="35000"/>
          <a:lumOff val="6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Статьи</a:t>
            </a:r>
            <a:r>
              <a:rPr lang="ru-RU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по теме </a:t>
            </a:r>
            <a:r>
              <a:rPr lang="ru-RU" sz="18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В.М.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Чернова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3073599764253237E-2"/>
          <c:y val="0.19275169837802897"/>
          <c:w val="0.8729038579831907"/>
          <c:h val="0.53099371370584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Статей всего</c:v>
                </c:pt>
              </c:strCache>
            </c:strRef>
          </c:tx>
          <c:spPr>
            <a:solidFill>
              <a:srgbClr val="FD2FA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166568214814591E-3"/>
                  <c:y val="-3.4493908013248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97-4C3F-BBFA-DC572016E4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0E-4F43-9C16-A8E52574EB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Q1+Q2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8318563568602002E-3"/>
                  <c:y val="-2.20263161838536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4776136781115"/>
                      <c:h val="0.120612803715642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597-4C3F-BBFA-DC572016E4E7}"/>
                </c:ext>
              </c:extLst>
            </c:dLbl>
            <c:dLbl>
              <c:idx val="1"/>
              <c:layout>
                <c:manualLayout>
                  <c:x val="-9.5959908072726898E-17"/>
                  <c:y val="-1.300471344062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97-4C3F-BBFA-DC572016E4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 cap="flat" cmpd="sng" algn="ctr">
                      <a:solidFill>
                        <a:schemeClr val="tx1"/>
                      </a:solidFill>
                      <a:round/>
                    </a:ln>
                    <a:effectLst>
                      <a:softEdge rad="38100"/>
                    </a:effectLst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0E-4F43-9C16-A8E52574E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8"/>
        <c:axId val="1338034128"/>
        <c:axId val="1338035376"/>
      </c:barChart>
      <c:catAx>
        <c:axId val="133803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38035376"/>
        <c:crosses val="autoZero"/>
        <c:auto val="1"/>
        <c:lblAlgn val="ctr"/>
        <c:lblOffset val="100"/>
        <c:noMultiLvlLbl val="0"/>
      </c:catAx>
      <c:valAx>
        <c:axId val="1338035376"/>
        <c:scaling>
          <c:orientation val="minMax"/>
          <c:max val="90"/>
        </c:scaling>
        <c:delete val="0"/>
        <c:axPos val="l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8034128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20000"/>
        <a:lumOff val="80000"/>
        <a:alpha val="50000"/>
      </a:schemeClr>
    </a:solidFill>
    <a:ln>
      <a:solidFill>
        <a:schemeClr val="tx1">
          <a:lumMod val="35000"/>
          <a:lumOff val="6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FF0000">
            <a:alpha val="29000"/>
          </a:srgbClr>
        </a:solidFill>
        <a:ln>
          <a:noFill/>
        </a:ln>
        <a:effectLst/>
        <a:sp3d/>
      </c:spPr>
    </c:floor>
    <c:sideWall>
      <c:thickness val="0"/>
      <c:spPr>
        <a:solidFill>
          <a:srgbClr val="FFCCFF">
            <a:alpha val="2000"/>
          </a:srgbClr>
        </a:solidFill>
        <a:ln>
          <a:solidFill>
            <a:schemeClr val="tx1">
              <a:lumMod val="35000"/>
              <a:lumOff val="65000"/>
            </a:schemeClr>
          </a:solidFill>
        </a:ln>
        <a:effectLst/>
        <a:sp3d>
          <a:contourClr>
            <a:schemeClr val="tx1">
              <a:lumMod val="35000"/>
              <a:lumOff val="65000"/>
            </a:schemeClr>
          </a:contourClr>
        </a:sp3d>
      </c:spPr>
    </c:sideWall>
    <c:backWall>
      <c:thickness val="0"/>
      <c:spPr>
        <a:solidFill>
          <a:srgbClr val="FFCCFF">
            <a:alpha val="2000"/>
          </a:srgbClr>
        </a:solidFill>
        <a:ln>
          <a:solidFill>
            <a:schemeClr val="tx1">
              <a:lumMod val="35000"/>
              <a:lumOff val="65000"/>
            </a:schemeClr>
          </a:solidFill>
        </a:ln>
        <a:effectLst/>
        <a:sp3d>
          <a:contourClr>
            <a:schemeClr val="tx1">
              <a:lumMod val="35000"/>
              <a:lumOff val="6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9.8258478781259206E-2"/>
          <c:y val="6.8631400016545413E-2"/>
          <c:w val="0.90078726051623037"/>
          <c:h val="0.823255051898387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6658660407227417E-2"/>
                  <c:y val="-2.34481962291539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462079877168052E-2"/>
                      <c:h val="5.74336102272897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95D-4DD7-9875-2267F5B668E4}"/>
                </c:ext>
              </c:extLst>
            </c:dLbl>
            <c:dLbl>
              <c:idx val="1"/>
              <c:layout>
                <c:manualLayout>
                  <c:x val="6.9949817909586459E-2"/>
                  <c:y val="-3.6704651162359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5D-4DD7-9875-2267F5B66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143160</c:v>
                </c:pt>
                <c:pt idx="1">
                  <c:v>153238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AC9F-470E-9CC7-0AA0965053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95D-4DD7-9875-2267F5B668E4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95D-4DD7-9875-2267F5B668E4}"/>
              </c:ext>
            </c:extLst>
          </c:dPt>
          <c:dLbls>
            <c:dLbl>
              <c:idx val="0"/>
              <c:layout>
                <c:manualLayout>
                  <c:x val="3.1637288720098918E-2"/>
                  <c:y val="-8.0160364840948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5D-4DD7-9875-2267F5B668E4}"/>
                </c:ext>
              </c:extLst>
            </c:dLbl>
            <c:dLbl>
              <c:idx val="1"/>
              <c:layout>
                <c:manualLayout>
                  <c:x val="1.788194579831668E-2"/>
                  <c:y val="-6.8571704994970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5D-4DD7-9875-2267F5B66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59960</c:v>
                </c:pt>
                <c:pt idx="1">
                  <c:v>62819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AC9F-470E-9CC7-0AA0965053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9519234518415597E-2"/>
                  <c:y val="-4.7076729694499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AF-4E25-ACCD-929293A13A3D}"/>
                </c:ext>
              </c:extLst>
            </c:dLbl>
            <c:dLbl>
              <c:idx val="1"/>
              <c:layout>
                <c:manualLayout>
                  <c:x val="7.2903317485445429E-2"/>
                  <c:y val="-3.5307547270874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AF-4E25-ACCD-929293A13A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83200</c:v>
                </c:pt>
                <c:pt idx="1">
                  <c:v>90419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AC9F-470E-9CC7-0AA096505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289"/>
        <c:shape val="box"/>
        <c:axId val="27460447"/>
        <c:axId val="27448799"/>
        <c:axId val="0"/>
      </c:bar3DChart>
      <c:catAx>
        <c:axId val="27460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7448799"/>
        <c:crosses val="autoZero"/>
        <c:auto val="1"/>
        <c:lblAlgn val="ctr"/>
        <c:lblOffset val="100"/>
        <c:noMultiLvlLbl val="0"/>
      </c:catAx>
      <c:valAx>
        <c:axId val="27448799"/>
        <c:scaling>
          <c:orientation val="minMax"/>
          <c:max val="160000"/>
        </c:scaling>
        <c:delete val="0"/>
        <c:axPos val="l"/>
        <c:majorGridlines>
          <c:spPr>
            <a:ln w="12700" cap="flat" cmpd="sng" algn="ctr">
              <a:solidFill>
                <a:srgbClr val="000099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7460447"/>
        <c:crosses val="autoZero"/>
        <c:crossBetween val="between"/>
        <c:majorUnit val="4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13381383494758"/>
          <c:y val="0.9254901131787997"/>
          <c:w val="0.41993408261367426"/>
          <c:h val="7.4509886821200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CFF">
        <a:alpha val="11000"/>
      </a:srgbClr>
    </a:solidFill>
    <a:ln w="25400">
      <a:solidFill>
        <a:srgbClr val="0000CC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заработная плата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223660770532407E-2"/>
          <c:y val="0.11574003508769765"/>
          <c:w val="0.91749638369368813"/>
          <c:h val="0.704797461875630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0800" dist="1358900" dir="9180000" sx="130000" sy="130000" algn="ctr" rotWithShape="0">
                <a:srgbClr val="000000">
                  <a:alpha val="4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67126140910751E-2"/>
                  <c:y val="-4.7022204724312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87-4710-8B3F-D06AAB86CA59}"/>
                </c:ext>
              </c:extLst>
            </c:dLbl>
            <c:dLbl>
              <c:idx val="1"/>
              <c:layout>
                <c:manualLayout>
                  <c:x val="4.2534460568306252E-2"/>
                  <c:y val="-4.7022204724312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87-4710-8B3F-D06AAB86C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>
                      <a:solidFill>
                        <a:srgbClr val="0000CC"/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Субсидии</c:v>
                </c:pt>
                <c:pt idx="1">
                  <c:v>субсидии + гранты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21.25</c:v>
                </c:pt>
                <c:pt idx="1">
                  <c:v>28.45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0-8887-4710-8B3F-D06AAB86CA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E6EC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9623537329690715E-2"/>
                  <c:y val="-5.4859238845030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586205246714228E-2"/>
                      <c:h val="6.95144926507749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887-4710-8B3F-D06AAB86CA59}"/>
                </c:ext>
              </c:extLst>
            </c:dLbl>
            <c:dLbl>
              <c:idx val="1"/>
              <c:layout>
                <c:manualLayout>
                  <c:x val="0.1012725251626341"/>
                  <c:y val="-2.0898757655249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87-4710-8B3F-D06AAB86C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>
                      <a:solidFill>
                        <a:srgbClr val="C00000"/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Субсидии</c:v>
                </c:pt>
                <c:pt idx="1">
                  <c:v>субсидии + гранты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28.8</c:v>
                </c:pt>
                <c:pt idx="1">
                  <c:v>41.1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1-8887-4710-8B3F-D06AAB86C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2058591"/>
        <c:axId val="1402050687"/>
        <c:axId val="0"/>
      </c:bar3DChart>
      <c:catAx>
        <c:axId val="140205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02050687"/>
        <c:crosses val="autoZero"/>
        <c:auto val="1"/>
        <c:lblAlgn val="ctr"/>
        <c:lblOffset val="100"/>
        <c:noMultiLvlLbl val="0"/>
      </c:catAx>
      <c:valAx>
        <c:axId val="1402050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02058591"/>
        <c:crosses val="autoZero"/>
        <c:crossBetween val="between"/>
      </c:valAx>
      <c:spPr>
        <a:solidFill>
          <a:srgbClr val="FFCCFF">
            <a:alpha val="5000"/>
          </a:srgb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CFF">
        <a:alpha val="4000"/>
      </a:srgb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c:rich>
      </c:tx>
      <c:layout>
        <c:manualLayout>
          <c:xMode val="edge"/>
          <c:yMode val="edge"/>
          <c:x val="6.5634871519805627E-2"/>
          <c:y val="7.548878037968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74166487768733"/>
          <c:y val="0.10703703582976948"/>
          <c:w val="0.73474260311261941"/>
          <c:h val="0.757593466590549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FD2FAA">
                  <a:alpha val="33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786-4BB7-A13E-5E5394250904}"/>
              </c:ext>
            </c:extLst>
          </c:dPt>
          <c:dPt>
            <c:idx val="1"/>
            <c:bubble3D val="0"/>
            <c:spPr>
              <a:solidFill>
                <a:srgbClr val="00B0F0">
                  <a:alpha val="47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86-4BB7-A13E-5E5394250904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786-4BB7-A13E-5E5394250904}"/>
              </c:ext>
            </c:extLst>
          </c:dPt>
          <c:dLbls>
            <c:dLbl>
              <c:idx val="0"/>
              <c:layout>
                <c:manualLayout>
                  <c:x val="1.9021939287182494E-3"/>
                  <c:y val="-7.142219770261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86-4BB7-A13E-5E5394250904}"/>
                </c:ext>
              </c:extLst>
            </c:dLbl>
            <c:dLbl>
              <c:idx val="1"/>
              <c:layout>
                <c:manualLayout>
                  <c:x val="-1.4449392030322623E-2"/>
                  <c:y val="0.11845997509648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86-4BB7-A13E-5E53942509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выплаты</c:v>
                </c:pt>
                <c:pt idx="1">
                  <c:v>начисления</c:v>
                </c:pt>
                <c:pt idx="2">
                  <c:v>прочее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46240</c:v>
                </c:pt>
                <c:pt idx="1">
                  <c:v>13603</c:v>
                </c:pt>
                <c:pt idx="2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86-4BB7-A13E-5E5394250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99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25675073465559"/>
          <c:y val="5.4983833940868802E-2"/>
          <c:w val="0.70294668344930777"/>
          <c:h val="0.8573403501730845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>
                  <a:lumMod val="35000"/>
                  <a:lumOff val="65000"/>
                  <a:alpha val="41000"/>
                </a:schemeClr>
              </a:solidFill>
            </a:ln>
          </c:spPr>
          <c:explosion val="1"/>
          <c:dPt>
            <c:idx val="0"/>
            <c:bubble3D val="0"/>
            <c:explosion val="13"/>
            <c:spPr>
              <a:solidFill>
                <a:srgbClr val="FE6EC4">
                  <a:alpha val="41000"/>
                </a:srgbClr>
              </a:solidFill>
              <a:ln w="19050">
                <a:solidFill>
                  <a:schemeClr val="tx1">
                    <a:lumMod val="35000"/>
                    <a:lumOff val="65000"/>
                    <a:alpha val="41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0CD-43B5-B50D-818CF92FB47C}"/>
              </c:ext>
            </c:extLst>
          </c:dPt>
          <c:dPt>
            <c:idx val="1"/>
            <c:bubble3D val="0"/>
            <c:explosion val="10"/>
            <c:spPr>
              <a:solidFill>
                <a:srgbClr val="00B0F0">
                  <a:alpha val="50000"/>
                </a:srgbClr>
              </a:solidFill>
              <a:ln w="19050">
                <a:solidFill>
                  <a:schemeClr val="tx1">
                    <a:lumMod val="35000"/>
                    <a:lumOff val="65000"/>
                    <a:alpha val="41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CD-43B5-B50D-818CF92FB47C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tx1">
                    <a:lumMod val="35000"/>
                    <a:lumOff val="65000"/>
                    <a:alpha val="41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CD-43B5-B50D-818CF92FB47C}"/>
              </c:ext>
            </c:extLst>
          </c:dPt>
          <c:dLbls>
            <c:dLbl>
              <c:idx val="0"/>
              <c:layout>
                <c:manualLayout>
                  <c:x val="-0.10716950744219296"/>
                  <c:y val="-0.123925188210096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7361874096122"/>
                      <c:h val="0.15008609616957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0CD-43B5-B50D-818CF92FB47C}"/>
                </c:ext>
              </c:extLst>
            </c:dLbl>
            <c:dLbl>
              <c:idx val="1"/>
              <c:layout>
                <c:manualLayout>
                  <c:x val="-4.4382320687974396E-2"/>
                  <c:y val="0.171753458387314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58174357193919"/>
                      <c:h val="8.65202201448121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0CD-43B5-B50D-818CF92FB4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выплаты</c:v>
                </c:pt>
                <c:pt idx="1">
                  <c:v>начисления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48221</c:v>
                </c:pt>
                <c:pt idx="1">
                  <c:v>14404</c:v>
                </c:pt>
                <c:pt idx="2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CD-43B5-B50D-818CF92FB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56365924905598"/>
          <c:y val="0.9338916743115494"/>
          <c:w val="0.71541852898567937"/>
          <c:h val="6.61083256884507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99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0.2346</cdr:x>
      <cdr:y>0.57607</cdr:y>
    </cdr:from>
    <cdr:to>
      <cdr:x>0.83412</cdr:x>
      <cdr:y>0.72868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190EBDB-EAD1-42A7-BF53-8EA75CF33031}"/>
            </a:ext>
          </a:extLst>
        </cdr:cNvPr>
        <cdr:cNvSpPr txBox="1"/>
      </cdr:nvSpPr>
      <cdr:spPr>
        <a:xfrm xmlns:a="http://schemas.openxmlformats.org/drawingml/2006/main">
          <a:off x="1103972" y="2486052"/>
          <a:ext cx="2821259" cy="658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0.22749</cdr:x>
      <cdr:y>0.59432</cdr:y>
    </cdr:from>
    <cdr:to>
      <cdr:x>0.81043</cdr:x>
      <cdr:y>0.71576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6BB8D13-8D19-4EA6-B05D-C427BAE2A603}"/>
            </a:ext>
          </a:extLst>
        </cdr:cNvPr>
        <cdr:cNvSpPr txBox="1"/>
      </cdr:nvSpPr>
      <cdr:spPr>
        <a:xfrm xmlns:a="http://schemas.openxmlformats.org/drawingml/2006/main">
          <a:off x="1070518" y="2564781"/>
          <a:ext cx="2743200" cy="524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0.19567</cdr:x>
      <cdr:y>0.63904</cdr:y>
    </cdr:from>
    <cdr:to>
      <cdr:x>0.76179</cdr:x>
      <cdr:y>0.71081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92DE08F-DD50-4815-924B-E0791717C568}"/>
            </a:ext>
          </a:extLst>
        </cdr:cNvPr>
        <cdr:cNvSpPr txBox="1"/>
      </cdr:nvSpPr>
      <cdr:spPr>
        <a:xfrm xmlns:a="http://schemas.openxmlformats.org/drawingml/2006/main">
          <a:off x="940421" y="2978718"/>
          <a:ext cx="2720897" cy="3345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0.18871</cdr:x>
      <cdr:y>0.64383</cdr:y>
    </cdr:from>
    <cdr:to>
      <cdr:x>0.75947</cdr:x>
      <cdr:y>0.71799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251F2A6-2FF7-48B5-865E-10B434FEB836}"/>
            </a:ext>
          </a:extLst>
        </cdr:cNvPr>
        <cdr:cNvSpPr txBox="1"/>
      </cdr:nvSpPr>
      <cdr:spPr>
        <a:xfrm xmlns:a="http://schemas.openxmlformats.org/drawingml/2006/main">
          <a:off x="906967" y="3001020"/>
          <a:ext cx="2743200" cy="345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0.20217</cdr:x>
      <cdr:y>0.63742</cdr:y>
    </cdr:from>
    <cdr:to>
      <cdr:x>0.73217</cdr:x>
      <cdr:y>0.64723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25DA9C0-9CD8-4791-96EC-96AABC77EA6D}"/>
            </a:ext>
          </a:extLst>
        </cdr:cNvPr>
        <cdr:cNvSpPr txBox="1"/>
      </cdr:nvSpPr>
      <cdr:spPr>
        <a:xfrm xmlns:a="http://schemas.openxmlformats.org/drawingml/2006/main">
          <a:off x="971684" y="2971151"/>
          <a:ext cx="2547257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0.25963</cdr:x>
      <cdr:y>0.61746</cdr:y>
    </cdr:from>
    <cdr:to>
      <cdr:x>0.8304</cdr:x>
      <cdr:y>0.72405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1B25B17B-5B3F-445C-9B29-49717B34E1D2}"/>
            </a:ext>
          </a:extLst>
        </cdr:cNvPr>
        <cdr:cNvSpPr txBox="1"/>
      </cdr:nvSpPr>
      <cdr:spPr>
        <a:xfrm xmlns:a="http://schemas.openxmlformats.org/drawingml/2006/main">
          <a:off x="1237221" y="3030827"/>
          <a:ext cx="2719861" cy="523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solidFill>
                <a:srgbClr val="C00000"/>
              </a:solidFill>
              <a:cs typeface="Arial" panose="020B0604020202020204" pitchFamily="34" charset="0"/>
            </a:rPr>
            <a:t>зарплата, премии ПРНД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D41FE-6246-4EF4-9F2A-F4FC0337AE1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123D4-4909-4492-B1CC-59C77BA43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99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123D4-4909-4492-B1CC-59C77BA438A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2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123D4-4909-4492-B1CC-59C77BA438A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3B11F-AEB5-4392-906E-A137681B8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37E32C-529F-4E41-83F7-2763B0D42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241B6C-4C61-45C4-BAB8-B2A6F54F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94C37-A66F-4C1E-9227-463507E3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D1179-1E88-4207-9E1F-536B2332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9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56808-C9D0-44F6-B899-98AD7480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B945F-2FE3-4E93-A161-E25CF67AC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D71711-9E46-4C98-8C1E-7DE4E0A6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3EBE3-41E9-48F2-82CA-BC9D0F6A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53B02-21D0-48A9-AF44-F91CA54F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7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FB1B6D-6FB0-4250-9C24-5BA142CE4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54CC94-9EA6-4B64-A51A-8FAA28584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C9DFA1-0F00-4049-A130-2A7A96AA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46A649-B772-4F6C-A237-BBEE64BD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E03E4-C941-49AF-9143-ED5FA765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8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BD9D8-B651-478D-90E8-DC3756E7B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4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4BEA4-748D-419E-A72D-E593FFEE3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21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CFCFA-4300-49A2-B373-F9930B282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34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23857-9ABD-4030-8E79-CE721B59E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36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E2AB7-6B6F-439F-9D09-08184B7B1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3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A71F5-3668-41AB-96DB-A8A001462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7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F32E6-D400-4943-8FF8-CE447ACA1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86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8D46F-12F9-4F2B-94CA-014195CAE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0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1341A-9CAD-4729-A1A0-CCC837FB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3747-281D-4C3E-AA32-E74777554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4C91EF-B560-4DEC-8ACD-698E4D5E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06104-658B-484C-8028-74043BBA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9FEA4-599D-4104-AB87-A78A7786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77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0B22A-51F9-4ED6-B2FB-1DD398C9B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1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E8CE1-DB5B-427B-BB9E-A4E5E0DD2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46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5AAF1-1CC1-4B4F-9879-CFB29A30C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89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35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466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74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3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79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6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D9003-FAD7-4E84-9BB4-5FF9D70C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E9EBE-7A29-4A0B-9B02-44B012084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C3F2AA-77D0-4523-BB76-043D394F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3AA16A-F7CD-40A7-AE6D-178DBB9C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98DDE-F434-424D-A02E-761D5850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8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05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38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2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6F911-A787-4A84-97D7-FF832F90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4F299D-2C43-4269-B9F5-A87DC75A8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D2EB14-50DF-48DD-8E2B-07C249E98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803E5C-C354-4C09-89A2-E69E2B6B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668906-BCD9-4C8E-8CD5-6B1367CF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D2B40-2094-4953-94A1-112A7497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7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72E1-91A9-416F-B804-B7D220D0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5C934-6708-4A4D-84A9-A5716E3E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087CE2-1C2F-423B-B17A-62656F15B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D1B5BA-0307-454F-9911-25F9DA7FC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ECBDA0-5A82-453E-B01B-20C755BBE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129B75-108B-4D2B-A054-9BD04136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14E12B-4328-44F1-BD82-C117EDB8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06B928-4F1E-489B-AFFA-E0958423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35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FAB8F-B230-4E63-B84F-C6DE7D51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11249D-08C5-424D-95E5-D01617BA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F81ABF-763E-4F2C-8FD2-4A5995B4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8437AE-BD55-4C55-BAF0-F536A808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1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77A128-316C-4C01-823D-55092F18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498C5D-4EDC-473B-94AB-74C02281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45D0D5-A70B-4E5C-9EF4-E4446CB8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12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B3178-3205-49D4-AB94-43161C96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E053AD-9390-4257-93A2-3486468C1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78EA95-1811-40B7-A832-8C1E5F72E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05E451-FA79-4646-ABD8-EBDE6837F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D73B30-6D32-458F-AF1C-75886894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0B3848-EC30-43E3-B498-8596FBA9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273D1-A395-4CD2-952C-C4CCD7FD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69D5C4-1F80-4362-A164-E38B5D722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A64B2A-7EF0-4C5E-98D6-E26AED317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2BD6B7-B4EC-47CF-8310-31EB0C78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F6C1D7-BC15-461E-80FC-FD047D96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9470AD-B77E-4F2F-B25C-EC64B7B9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1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EB64F-8877-43FE-835D-B056E58A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144F35-E93A-4013-A190-748D97973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7967BB-BAC7-4E11-ABC1-72CD9C3D4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794B-0F40-46E3-95B7-5644A74815A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3E3368-2D67-4E90-9B12-C44108E21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6E85CC-7553-46DF-A40D-8148E77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F95F-C52D-4104-BB75-15E748C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1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511693-80AE-4661-B238-2EC1B55C3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4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8240-240F-4E0A-9FD8-2F20A740562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64AB3-F863-4736-917F-88F76EFE4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3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BD95ECE-1250-4D77-B386-9C885C2C9202}" type="slidenum">
              <a:rPr lang="ru-RU" sz="14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063751" y="1844675"/>
            <a:ext cx="8277225" cy="3168650"/>
          </a:xfrm>
        </p:spPr>
        <p:txBody>
          <a:bodyPr/>
          <a:lstStyle/>
          <a:p>
            <a:pPr eaLnBrk="1" hangingPunct="1">
              <a:spcBef>
                <a:spcPct val="5500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итоги 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2021года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Picture 4" descr="Эмблема институ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49" y="4920555"/>
            <a:ext cx="19637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058400" y="6329461"/>
            <a:ext cx="2133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800000"/>
                </a:solidFill>
              </a:rPr>
              <a:t>КИББ </a:t>
            </a:r>
            <a:r>
              <a:rPr lang="ru-RU" sz="1400" b="1" dirty="0" err="1">
                <a:solidFill>
                  <a:srgbClr val="800000"/>
                </a:solidFill>
              </a:rPr>
              <a:t>КазНЦ</a:t>
            </a:r>
            <a:r>
              <a:rPr lang="ru-RU" sz="1400" b="1" dirty="0">
                <a:solidFill>
                  <a:srgbClr val="800000"/>
                </a:solidFill>
              </a:rPr>
              <a:t> РАН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887F36-B284-4224-BD52-E8BD3E7A7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237" y="970566"/>
            <a:ext cx="3895591" cy="3699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DF36C-5877-4D0C-8210-922715FC94FD}"/>
              </a:ext>
            </a:extLst>
          </p:cNvPr>
          <p:cNvSpPr txBox="1"/>
          <p:nvPr/>
        </p:nvSpPr>
        <p:spPr>
          <a:xfrm>
            <a:off x="2457179" y="1362402"/>
            <a:ext cx="5708058" cy="327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Установлено, что развитие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антибиотикоустойчивости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тахителичных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бактерий класса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Mollicutes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ассоциируется с различными траекториями эволюции вирулентности.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Вирулом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также вирулентность существенно различаются у устойчивых к антибиотику штаммов одного вида, проявляющих одинаковый уровень фенотипической резистентности к антимикробному препарату.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D4A4A-C014-4237-963B-2C978BF823E4}"/>
              </a:ext>
            </a:extLst>
          </p:cNvPr>
          <p:cNvSpPr txBox="1"/>
          <p:nvPr/>
        </p:nvSpPr>
        <p:spPr>
          <a:xfrm>
            <a:off x="25724" y="6173941"/>
            <a:ext cx="6406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682DF-2A08-46ED-AACE-2599DE8534F1}"/>
              </a:ext>
            </a:extLst>
          </p:cNvPr>
          <p:cNvSpPr txBox="1"/>
          <p:nvPr/>
        </p:nvSpPr>
        <p:spPr>
          <a:xfrm>
            <a:off x="145749" y="4537021"/>
            <a:ext cx="11748101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Публикации:</a:t>
            </a:r>
          </a:p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Chernov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V.M.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 Omics of antimicrobials and antimicrobial resistance // Expert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Opin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Drug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– 2019. – V.14, − P. 455-468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Q1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Chernova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O.A. et al.  Antimicrobial drug resistance mechanisms among Mollicutes // Journal of Antimicrobial Agents.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2020. – 40 p. – doi: https://doi.org/10.1016/j.ijantimicag.2020.106253 (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Медведева Е.С. 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соавт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Адаптация к антимикробным препаратам и патогенность микоплазм: развитие устойчивости к ципрофлоксацину и эволюция вирулентности у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Acholeplasma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laidlawii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// Доклады академии наук. – 2021. – Т. 501, - С. 580-585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64CB0-D4C7-44CC-B330-0223E95BDDA6}"/>
              </a:ext>
            </a:extLst>
          </p:cNvPr>
          <p:cNvSpPr txBox="1"/>
          <p:nvPr/>
        </p:nvSpPr>
        <p:spPr>
          <a:xfrm>
            <a:off x="464000" y="5650721"/>
            <a:ext cx="6406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2905F8-47ED-4317-91D3-9C882077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72" y="1501982"/>
            <a:ext cx="2256781" cy="2636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603AD-D987-4B7D-B6FA-DDB2ADB51D45}"/>
              </a:ext>
            </a:extLst>
          </p:cNvPr>
          <p:cNvSpPr txBox="1"/>
          <p:nvPr/>
        </p:nvSpPr>
        <p:spPr>
          <a:xfrm>
            <a:off x="2733040" y="376282"/>
            <a:ext cx="657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D25F7-0FD6-4BE8-97B1-1FA967A9451B}"/>
              </a:ext>
            </a:extLst>
          </p:cNvPr>
          <p:cNvSpPr txBox="1"/>
          <p:nvPr/>
        </p:nvSpPr>
        <p:spPr>
          <a:xfrm>
            <a:off x="131172" y="930207"/>
            <a:ext cx="630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молекулярных основ патогенеза</a:t>
            </a:r>
          </a:p>
        </p:txBody>
      </p:sp>
    </p:spTree>
    <p:extLst>
      <p:ext uri="{BB962C8B-B14F-4D97-AF65-F5344CB8AC3E}">
        <p14:creationId xmlns:p14="http://schemas.microsoft.com/office/powerpoint/2010/main" val="168761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A792B3-3582-4850-B62C-14D7500B944B}"/>
              </a:ext>
            </a:extLst>
          </p:cNvPr>
          <p:cNvSpPr txBox="1"/>
          <p:nvPr/>
        </p:nvSpPr>
        <p:spPr>
          <a:xfrm>
            <a:off x="2844800" y="1545103"/>
            <a:ext cx="8734552" cy="1347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Установлен один из вероятных механизмов структурной трансформации альфа-спиральных фрагментов белка в β-структуры, которые могут служить зародышами нуклеации при образовании амилоидных фибриллярных структур.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228A3C-F0E7-4E2C-BDEA-57AF0724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04" y="3033499"/>
            <a:ext cx="9663796" cy="2114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B72833-3E39-4B1C-B8A8-310A7DC5AB0D}"/>
              </a:ext>
            </a:extLst>
          </p:cNvPr>
          <p:cNvSpPr txBox="1"/>
          <p:nvPr/>
        </p:nvSpPr>
        <p:spPr>
          <a:xfrm rot="10800000" flipV="1">
            <a:off x="148202" y="5342367"/>
            <a:ext cx="11887200" cy="1310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Ermakova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Fibril fragments from the amyloid core of lysozyme: An accelerated molecular dynamics study // Journal of Molecular Graphics and Modelling. – 2021. – V. 106 - No.1. – 107917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(Q2)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Ermakova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Beta-rich intermediates in denaturation of lysozyme: accelerated molecular dynamics simulations // Journal of Biomolecular Structure and Dynamics.-2021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(Q2)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EEBF7-6ADE-4C4C-9D16-F99FD484CDB9}"/>
              </a:ext>
            </a:extLst>
          </p:cNvPr>
          <p:cNvSpPr txBox="1"/>
          <p:nvPr/>
        </p:nvSpPr>
        <p:spPr>
          <a:xfrm>
            <a:off x="1452880" y="4969276"/>
            <a:ext cx="9824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Предполагаемая модель образования фибрилл из амилоидного фрагмента лизоцима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69EE3-552F-4CCA-A753-08E0685F6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7718"/>
            <a:ext cx="1991359" cy="2983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891E6-BEE4-4394-9862-E2820EB5A6C9}"/>
              </a:ext>
            </a:extLst>
          </p:cNvPr>
          <p:cNvSpPr txBox="1"/>
          <p:nvPr/>
        </p:nvSpPr>
        <p:spPr>
          <a:xfrm>
            <a:off x="3017520" y="22352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67348-187B-418F-9DCC-7F66A62C926F}"/>
              </a:ext>
            </a:extLst>
          </p:cNvPr>
          <p:cNvSpPr txBox="1"/>
          <p:nvPr/>
        </p:nvSpPr>
        <p:spPr>
          <a:xfrm>
            <a:off x="3952240" y="893958"/>
            <a:ext cx="808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биофизической химии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наносистем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2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4EEA12-D539-445C-9E01-E26C93CC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916" y="1063171"/>
            <a:ext cx="4388357" cy="3496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B73A0-460B-4269-A3BF-892D712E075D}"/>
              </a:ext>
            </a:extLst>
          </p:cNvPr>
          <p:cNvSpPr txBox="1"/>
          <p:nvPr/>
        </p:nvSpPr>
        <p:spPr>
          <a:xfrm>
            <a:off x="3040378" y="1536362"/>
            <a:ext cx="4545331" cy="327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sz="1800" b="1" dirty="0">
                <a:solidFill>
                  <a:srgbClr val="33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Установлено, что </a:t>
            </a:r>
            <a:r>
              <a:rPr lang="ru-RU" sz="1800" b="1" dirty="0" err="1">
                <a:solidFill>
                  <a:srgbClr val="33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дигидропиридин</a:t>
            </a:r>
            <a:r>
              <a:rPr lang="ru-RU" sz="1800" b="1" dirty="0">
                <a:solidFill>
                  <a:srgbClr val="33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-чувствительные (L-тип) кальциевые каналы двигательных нервных окончаний, регулируют параметры квантовой секреции медиатора в результате взаимодействия с никотиновыми рецепторами и потенциал-зависимыми калиевыми каналами на </a:t>
            </a:r>
            <a:r>
              <a:rPr lang="ru-RU" sz="1800" b="1" dirty="0" err="1">
                <a:solidFill>
                  <a:srgbClr val="33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пресинаптической</a:t>
            </a:r>
            <a:r>
              <a:rPr lang="ru-RU" sz="1800" b="1" dirty="0">
                <a:solidFill>
                  <a:srgbClr val="33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мембране</a:t>
            </a:r>
            <a:endParaRPr lang="ru-RU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5BA8F-A51F-486B-843D-1C65B41098A2}"/>
              </a:ext>
            </a:extLst>
          </p:cNvPr>
          <p:cNvSpPr txBox="1"/>
          <p:nvPr/>
        </p:nvSpPr>
        <p:spPr>
          <a:xfrm>
            <a:off x="220727" y="4898086"/>
            <a:ext cx="117505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Публикации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Zhilyakov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N.;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Arkhipov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A.;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Malomouzh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A.;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Samigullin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D. Activation of Neuronal Nicotinic Receptors Inhibits Acetylcholine Release in the Neuromuscular Junction by Increasing Ca2+ Flux through Cav1 Channels // International Journal of Molecular Sciences. – 2021.- V. 22.- P. 9031.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Tsentsevitsky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A.N., Petrov A.M. L type Ca2+ Channels at Low External Calcium Differentially Regulate Neurotransmitter Release in Proximal–Distal Compartments of the Frog Neuromuscular Junction // Cell Mol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Neurobiol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.- 2021.</a:t>
            </a:r>
          </a:p>
          <a:p>
            <a:r>
              <a:rPr lang="en-US" dirty="0"/>
              <a:t>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FEE727-A1B1-4E56-9CD6-B392F557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4" y="1339030"/>
            <a:ext cx="2286889" cy="3257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EF3EA-50D1-4C43-BB31-4DB5EB4DA780}"/>
              </a:ext>
            </a:extLst>
          </p:cNvPr>
          <p:cNvSpPr txBox="1"/>
          <p:nvPr/>
        </p:nvSpPr>
        <p:spPr>
          <a:xfrm>
            <a:off x="2702560" y="32512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723BC-3E99-42DF-89DA-9965A22E171A}"/>
              </a:ext>
            </a:extLst>
          </p:cNvPr>
          <p:cNvSpPr txBox="1"/>
          <p:nvPr/>
        </p:nvSpPr>
        <p:spPr>
          <a:xfrm>
            <a:off x="151388" y="806993"/>
            <a:ext cx="701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биофизики синаптических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73167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315BF0-8DD3-4681-967E-F90F29B3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36" y="1535624"/>
            <a:ext cx="4996377" cy="3824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B174D-6FB6-480D-8FFA-72431EFD4ACF}"/>
              </a:ext>
            </a:extLst>
          </p:cNvPr>
          <p:cNvSpPr txBox="1"/>
          <p:nvPr/>
        </p:nvSpPr>
        <p:spPr>
          <a:xfrm>
            <a:off x="278233" y="5261604"/>
            <a:ext cx="1176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r>
              <a:rPr lang="en-US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Абделазиз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В. М. А.,  Костюкова Ю. А.,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Хуснетдинова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Л. З., Тимофеева О. А. Гистологический анализ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каллусной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культуры белены египетской (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Hyoscyamus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muticus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.)// Цитология.- 2019.- Т.61. №7. - С.571-579. </a:t>
            </a:r>
          </a:p>
          <a:p>
            <a:pPr algn="just"/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Акулов А.Н., Костюкова Ю.А. Условия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культвирования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гистологический и биохимический анализ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каллусной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культуры солодки 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Glycyrrhiza glabra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.//Цитология. - 2021. - Т.63, №6. - С.590-604.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6ABCF-4CDE-44A1-9636-BD16575E6864}"/>
              </a:ext>
            </a:extLst>
          </p:cNvPr>
          <p:cNvSpPr txBox="1"/>
          <p:nvPr/>
        </p:nvSpPr>
        <p:spPr>
          <a:xfrm>
            <a:off x="2151110" y="1452692"/>
            <a:ext cx="4831152" cy="391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Показано, что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нодулярные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каллусные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культуры, имеющие определенный тип дифференцировки -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ксилемные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нодулы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или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проэмбриональные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клеточные комплексы, сохраняют морфологические особенности и способность к синтезу алкалоидов,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терпеноидов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флавонолов в течение длительного времени культивирования. В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нодулах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способность к накоплению вторичных соединений характерна только для клеток, имеющих специфичную локализацию.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38D23-2EB8-436B-AD16-D19FA0FF646C}"/>
              </a:ext>
            </a:extLst>
          </p:cNvPr>
          <p:cNvSpPr txBox="1"/>
          <p:nvPr/>
        </p:nvSpPr>
        <p:spPr>
          <a:xfrm>
            <a:off x="3495040" y="355600"/>
            <a:ext cx="611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исследований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BA2ADB-71CA-42B1-AC2B-AE1E6BCC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7" y="2061726"/>
            <a:ext cx="1902117" cy="2700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8F78A-8098-489E-823F-B8406A11DCDE}"/>
              </a:ext>
            </a:extLst>
          </p:cNvPr>
          <p:cNvSpPr txBox="1"/>
          <p:nvPr/>
        </p:nvSpPr>
        <p:spPr>
          <a:xfrm>
            <a:off x="148487" y="914400"/>
            <a:ext cx="512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Группа биологии клеток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3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2218DA-E8B6-4A6E-8838-02F219A91D82}"/>
              </a:ext>
            </a:extLst>
          </p:cNvPr>
          <p:cNvSpPr txBox="1"/>
          <p:nvPr/>
        </p:nvSpPr>
        <p:spPr>
          <a:xfrm>
            <a:off x="2371060" y="435935"/>
            <a:ext cx="7974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Аспирантура и защита диссертаций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3E10B-F4D4-44CC-85F3-AC17D4F294EF}"/>
              </a:ext>
            </a:extLst>
          </p:cNvPr>
          <p:cNvSpPr txBox="1"/>
          <p:nvPr/>
        </p:nvSpPr>
        <p:spPr>
          <a:xfrm>
            <a:off x="596799" y="3534471"/>
            <a:ext cx="4614531" cy="22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г. :</a:t>
            </a:r>
          </a:p>
          <a:p>
            <a:pPr>
              <a:lnSpc>
                <a:spcPts val="2700"/>
              </a:lnSpc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закончил 1 человек</a:t>
            </a:r>
          </a:p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 1 человек</a:t>
            </a:r>
          </a:p>
          <a:p>
            <a:pPr>
              <a:lnSpc>
                <a:spcPts val="27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</a:p>
          <a:p>
            <a:pPr>
              <a:lnSpc>
                <a:spcPts val="2700"/>
              </a:lnSpc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закончили 4 человека</a:t>
            </a:r>
          </a:p>
          <a:p>
            <a:pPr>
              <a:lnSpc>
                <a:spcPts val="2700"/>
              </a:lnSpc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поступили 3 человека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F297F-E8A6-46B8-B447-DCFE4E12F95B}"/>
              </a:ext>
            </a:extLst>
          </p:cNvPr>
          <p:cNvSpPr txBox="1"/>
          <p:nvPr/>
        </p:nvSpPr>
        <p:spPr>
          <a:xfrm>
            <a:off x="5307467" y="2867673"/>
            <a:ext cx="6057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 возобновил работу диссертационный совет</a:t>
            </a:r>
          </a:p>
          <a:p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Защищены 3 кандидатские диссертации: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Исламов Б.Р</a:t>
            </a: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Онеле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Альфред  </a:t>
            </a: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диссовете КИББ</a:t>
            </a:r>
            <a:b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Смирнова Е.О. </a:t>
            </a: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 Санкт-Петербурге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8484AD-A106-4288-B533-AD150E104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603" y="1818516"/>
            <a:ext cx="1334585" cy="1008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5CA84-BE6B-4FA1-840D-A5188AEC2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18" y="435935"/>
            <a:ext cx="2114242" cy="20119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0CD84F-BA93-4063-B5F4-E3767734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686" y="4552487"/>
            <a:ext cx="2091109" cy="20911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CFF505-FA4B-45C2-AA09-18A211FBD34F}"/>
              </a:ext>
            </a:extLst>
          </p:cNvPr>
          <p:cNvSpPr txBox="1"/>
          <p:nvPr/>
        </p:nvSpPr>
        <p:spPr>
          <a:xfrm>
            <a:off x="574846" y="2498341"/>
            <a:ext cx="32209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аспирантуре обучается 6 человек.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6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980BFAD-219E-4CA9-B95B-BDEA32E6F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825352"/>
              </p:ext>
            </p:extLst>
          </p:nvPr>
        </p:nvGraphicFramePr>
        <p:xfrm>
          <a:off x="6360160" y="1061721"/>
          <a:ext cx="5516880" cy="554214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002871">
                  <a:extLst>
                    <a:ext uri="{9D8B030D-6E8A-4147-A177-3AD203B41FA5}">
                      <a16:colId xmlns:a16="http://schemas.microsoft.com/office/drawing/2014/main" val="3944042912"/>
                    </a:ext>
                  </a:extLst>
                </a:gridCol>
                <a:gridCol w="1514009">
                  <a:extLst>
                    <a:ext uri="{9D8B030D-6E8A-4147-A177-3AD203B41FA5}">
                      <a16:colId xmlns:a16="http://schemas.microsoft.com/office/drawing/2014/main" val="2278960627"/>
                    </a:ext>
                  </a:extLst>
                </a:gridCol>
              </a:tblGrid>
              <a:tr h="3606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Подразделение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Общий балл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212629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биофизики синаптических процессов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4071.6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730869"/>
                  </a:ext>
                </a:extLst>
              </a:tr>
              <a:tr h="558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механизмов роста растительных клеток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189231"/>
                  </a:ext>
                </a:extLst>
              </a:tr>
              <a:tr h="5720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биофизической химии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</a:rPr>
                        <a:t>наносистем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3270.6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502925"/>
                  </a:ext>
                </a:extLst>
              </a:tr>
              <a:tr h="558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молекулярной биологии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2656.6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792235"/>
                  </a:ext>
                </a:extLst>
              </a:tr>
              <a:tr h="443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</a:rPr>
                        <a:t>оксилипинов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2588.6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943076"/>
                  </a:ext>
                </a:extLst>
              </a:tr>
              <a:tr h="558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</a:rPr>
                        <a:t>гликобиологии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 растений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826.1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317588"/>
                  </a:ext>
                </a:extLst>
              </a:tr>
              <a:tr h="558859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окислительно-восстановительного метаболизма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664.4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113865"/>
                  </a:ext>
                </a:extLst>
              </a:tr>
              <a:tr h="371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Кабинет микроскопии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420015"/>
                  </a:ext>
                </a:extLst>
              </a:tr>
              <a:tr h="3393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Группа биологии клеток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</a:rPr>
                        <a:t>in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</a:rPr>
                        <a:t>vitro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441978"/>
                  </a:ext>
                </a:extLst>
              </a:tr>
              <a:tr h="350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</a:rPr>
                        <a:t>Лаборатория молекулярных основ патогенеза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973995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B8DE78C-A0FA-41D9-912F-BD33CB5B0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415214"/>
              </p:ext>
            </p:extLst>
          </p:nvPr>
        </p:nvGraphicFramePr>
        <p:xfrm>
          <a:off x="314960" y="1053907"/>
          <a:ext cx="5699760" cy="555568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993918">
                  <a:extLst>
                    <a:ext uri="{9D8B030D-6E8A-4147-A177-3AD203B41FA5}">
                      <a16:colId xmlns:a16="http://schemas.microsoft.com/office/drawing/2014/main" val="1469687714"/>
                    </a:ext>
                  </a:extLst>
                </a:gridCol>
                <a:gridCol w="1705842">
                  <a:extLst>
                    <a:ext uri="{9D8B030D-6E8A-4147-A177-3AD203B41FA5}">
                      <a16:colId xmlns:a16="http://schemas.microsoft.com/office/drawing/2014/main" val="3223782946"/>
                    </a:ext>
                  </a:extLst>
                </a:gridCol>
              </a:tblGrid>
              <a:tr h="3662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Подразделение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Общий балл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767613"/>
                  </a:ext>
                </a:extLst>
              </a:tr>
              <a:tr h="5742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биофизической химии </a:t>
                      </a:r>
                      <a:r>
                        <a:rPr lang="ru-RU" sz="1800" dirty="0" err="1">
                          <a:effectLst/>
                        </a:rPr>
                        <a:t>наносистем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4759.2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477471"/>
                  </a:ext>
                </a:extLst>
              </a:tr>
              <a:tr h="590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механизмов роста растительных клеток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3515.1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328139"/>
                  </a:ext>
                </a:extLst>
              </a:tr>
              <a:tr h="5742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биофизики синаптических процессов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425967"/>
                  </a:ext>
                </a:extLst>
              </a:tr>
              <a:tr h="366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</a:t>
                      </a:r>
                      <a:r>
                        <a:rPr lang="ru-RU" sz="1800" dirty="0" err="1">
                          <a:effectLst/>
                        </a:rPr>
                        <a:t>оксилипинов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144342"/>
                  </a:ext>
                </a:extLst>
              </a:tr>
              <a:tr h="627678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окислительно-восстановительного метаболизма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2032.5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272996"/>
                  </a:ext>
                </a:extLst>
              </a:tr>
              <a:tr h="5742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</a:t>
                      </a:r>
                      <a:r>
                        <a:rPr lang="ru-RU" sz="1800" dirty="0" err="1">
                          <a:effectLst/>
                        </a:rPr>
                        <a:t>гликобиологии</a:t>
                      </a:r>
                      <a:r>
                        <a:rPr lang="ru-RU" sz="1800" dirty="0">
                          <a:effectLst/>
                        </a:rPr>
                        <a:t> растений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1121.4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01248"/>
                  </a:ext>
                </a:extLst>
              </a:tr>
              <a:tr h="5742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молекулярных основ патогенеза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1041.3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869702"/>
                  </a:ext>
                </a:extLst>
              </a:tr>
              <a:tr h="5742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Лаборатория молекулярной биологии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997.8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89159"/>
                  </a:ext>
                </a:extLst>
              </a:tr>
              <a:tr h="366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Кабинет микроскопии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539.4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897667"/>
                  </a:ext>
                </a:extLst>
              </a:tr>
              <a:tr h="366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ru-RU" sz="1800" dirty="0">
                          <a:effectLst/>
                        </a:rPr>
                        <a:t>Группа биологии клеток </a:t>
                      </a:r>
                      <a:r>
                        <a:rPr lang="ru-RU" sz="1800" dirty="0" err="1">
                          <a:effectLst/>
                        </a:rPr>
                        <a:t>in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vitro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2808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23E8F0-DAD4-443E-A64C-5485CC1EFB04}"/>
              </a:ext>
            </a:extLst>
          </p:cNvPr>
          <p:cNvSpPr txBox="1"/>
          <p:nvPr/>
        </p:nvSpPr>
        <p:spPr>
          <a:xfrm>
            <a:off x="2905761" y="600651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68852-5EDE-4C10-8615-2B07F33E69EA}"/>
              </a:ext>
            </a:extLst>
          </p:cNvPr>
          <p:cNvSpPr txBox="1"/>
          <p:nvPr/>
        </p:nvSpPr>
        <p:spPr>
          <a:xfrm>
            <a:off x="8463280" y="600651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B47FA-4611-41B2-8DE1-332C6CA5A117}"/>
              </a:ext>
            </a:extLst>
          </p:cNvPr>
          <p:cNvSpPr txBox="1"/>
          <p:nvPr/>
        </p:nvSpPr>
        <p:spPr>
          <a:xfrm>
            <a:off x="1524000" y="147395"/>
            <a:ext cx="930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результативности научной деятельности подразделений</a:t>
            </a:r>
          </a:p>
        </p:txBody>
      </p:sp>
    </p:spTree>
    <p:extLst>
      <p:ext uri="{BB962C8B-B14F-4D97-AF65-F5344CB8AC3E}">
        <p14:creationId xmlns:p14="http://schemas.microsoft.com/office/powerpoint/2010/main" val="3518856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69D3C83-5D5C-4638-A081-7B0D5D6541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331530"/>
              </p:ext>
            </p:extLst>
          </p:nvPr>
        </p:nvGraphicFramePr>
        <p:xfrm>
          <a:off x="335172" y="726027"/>
          <a:ext cx="5359385" cy="571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14AD77E-DE61-4446-A3E5-6F38E70D8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710585"/>
              </p:ext>
            </p:extLst>
          </p:nvPr>
        </p:nvGraphicFramePr>
        <p:xfrm>
          <a:off x="6497443" y="726027"/>
          <a:ext cx="5032917" cy="288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2569A82-CA38-48AA-A263-98FF1D2299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752795"/>
              </p:ext>
            </p:extLst>
          </p:nvPr>
        </p:nvGraphicFramePr>
        <p:xfrm>
          <a:off x="6497443" y="3972899"/>
          <a:ext cx="5032917" cy="266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382DBB0-5FA0-4E6A-8AE1-4144AD5BFF82}"/>
              </a:ext>
            </a:extLst>
          </p:cNvPr>
          <p:cNvSpPr txBox="1"/>
          <p:nvPr/>
        </p:nvSpPr>
        <p:spPr>
          <a:xfrm>
            <a:off x="2596995" y="216021"/>
            <a:ext cx="1024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Публикационная активность сотрудников института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2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2D7B5402-222A-4E92-B80A-7E02F3ADE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42181"/>
              </p:ext>
            </p:extLst>
          </p:nvPr>
        </p:nvGraphicFramePr>
        <p:xfrm>
          <a:off x="2076803" y="1121565"/>
          <a:ext cx="9174779" cy="36546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16989">
                  <a:extLst>
                    <a:ext uri="{9D8B030D-6E8A-4147-A177-3AD203B41FA5}">
                      <a16:colId xmlns:a16="http://schemas.microsoft.com/office/drawing/2014/main" val="454371507"/>
                    </a:ext>
                  </a:extLst>
                </a:gridCol>
                <a:gridCol w="1571749">
                  <a:extLst>
                    <a:ext uri="{9D8B030D-6E8A-4147-A177-3AD203B41FA5}">
                      <a16:colId xmlns:a16="http://schemas.microsoft.com/office/drawing/2014/main" val="1381246452"/>
                    </a:ext>
                  </a:extLst>
                </a:gridCol>
                <a:gridCol w="1884557">
                  <a:extLst>
                    <a:ext uri="{9D8B030D-6E8A-4147-A177-3AD203B41FA5}">
                      <a16:colId xmlns:a16="http://schemas.microsoft.com/office/drawing/2014/main" val="1335337200"/>
                    </a:ext>
                  </a:extLst>
                </a:gridCol>
                <a:gridCol w="1750741">
                  <a:extLst>
                    <a:ext uri="{9D8B030D-6E8A-4147-A177-3AD203B41FA5}">
                      <a16:colId xmlns:a16="http://schemas.microsoft.com/office/drawing/2014/main" val="3896982915"/>
                    </a:ext>
                  </a:extLst>
                </a:gridCol>
                <a:gridCol w="1750743">
                  <a:extLst>
                    <a:ext uri="{9D8B030D-6E8A-4147-A177-3AD203B41FA5}">
                      <a16:colId xmlns:a16="http://schemas.microsoft.com/office/drawing/2014/main" val="31711711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2020+2021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Ркйтинг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институтов</a:t>
                      </a:r>
                    </a:p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306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ИОФХ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1228,03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71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КИББ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362698"/>
                  </a:ext>
                </a:extLst>
              </a:tr>
              <a:tr h="41730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КФТИ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149,85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289807"/>
                  </a:ext>
                </a:extLst>
              </a:tr>
              <a:tr h="43836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ТатНИИСХ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121,19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211,27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7.8%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0390081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76,27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91,44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167,71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6,2%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865679"/>
                  </a:ext>
                </a:extLst>
              </a:tr>
              <a:tr h="42151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ИЭПТ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90,78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76,10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166,88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6,1%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663758"/>
                  </a:ext>
                </a:extLst>
              </a:tr>
              <a:tr h="44703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НИИАХП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18,96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1.1%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9647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98800E-D7C8-42D4-91D0-34F7DACB66FE}"/>
              </a:ext>
            </a:extLst>
          </p:cNvPr>
          <p:cNvSpPr txBox="1"/>
          <p:nvPr/>
        </p:nvSpPr>
        <p:spPr>
          <a:xfrm>
            <a:off x="2043351" y="4859272"/>
            <a:ext cx="7707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«Призовое» финансирование: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 итогам 2020 года на 2021 год – 5 888 766 руб.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  итогам 2021 года на 2022 год – 8 632 097 руб.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51EF1-DB24-4482-8C17-E5AEC54DC48C}"/>
              </a:ext>
            </a:extLst>
          </p:cNvPr>
          <p:cNvSpPr txBox="1"/>
          <p:nvPr/>
        </p:nvSpPr>
        <p:spPr>
          <a:xfrm>
            <a:off x="1984919" y="401444"/>
            <a:ext cx="926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Показатели результативности научной деятельности институтов ФИЦ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27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EDAB21A-F8C5-4B25-A5CD-45522AD0D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085076"/>
              </p:ext>
            </p:extLst>
          </p:nvPr>
        </p:nvGraphicFramePr>
        <p:xfrm>
          <a:off x="1234068" y="2488871"/>
          <a:ext cx="4601738" cy="406601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466441">
                  <a:extLst>
                    <a:ext uri="{9D8B030D-6E8A-4147-A177-3AD203B41FA5}">
                      <a16:colId xmlns:a16="http://schemas.microsoft.com/office/drawing/2014/main" val="3979748142"/>
                    </a:ext>
                  </a:extLst>
                </a:gridCol>
                <a:gridCol w="908423">
                  <a:extLst>
                    <a:ext uri="{9D8B030D-6E8A-4147-A177-3AD203B41FA5}">
                      <a16:colId xmlns:a16="http://schemas.microsoft.com/office/drawing/2014/main" val="2046137502"/>
                    </a:ext>
                  </a:extLst>
                </a:gridCol>
                <a:gridCol w="1226874">
                  <a:extLst>
                    <a:ext uri="{9D8B030D-6E8A-4147-A177-3AD203B41FA5}">
                      <a16:colId xmlns:a16="http://schemas.microsoft.com/office/drawing/2014/main" val="757272908"/>
                    </a:ext>
                  </a:extLst>
                </a:gridCol>
              </a:tblGrid>
              <a:tr h="58865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Гранты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К-во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т.р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9296529"/>
                  </a:ext>
                </a:extLst>
              </a:tr>
              <a:tr h="427371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РНФ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55 500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6149443"/>
                  </a:ext>
                </a:extLst>
              </a:tr>
              <a:tr h="410223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РФФИ (а)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11 900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0055463"/>
                  </a:ext>
                </a:extLst>
              </a:tr>
              <a:tr h="410223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РФФИ – АН РТ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3 100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4301500"/>
                  </a:ext>
                </a:extLst>
              </a:tr>
              <a:tr h="410223">
                <a:tc>
                  <a:txBody>
                    <a:bodyPr/>
                    <a:lstStyle/>
                    <a:p>
                      <a:pPr algn="just"/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РФФИ_офи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3 500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301288"/>
                  </a:ext>
                </a:extLst>
              </a:tr>
              <a:tr h="588655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РФФИ_стабильность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7 000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5665159"/>
                  </a:ext>
                </a:extLst>
              </a:tr>
              <a:tr h="410223">
                <a:tc>
                  <a:txBody>
                    <a:bodyPr/>
                    <a:lstStyle/>
                    <a:p>
                      <a:pPr algn="just"/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РФФИ_аспиранты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1 000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909428"/>
                  </a:ext>
                </a:extLst>
              </a:tr>
              <a:tr h="410223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МК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1 200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45125"/>
                  </a:ext>
                </a:extLst>
              </a:tr>
              <a:tr h="410223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36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83 200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661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C845C48-39D0-4AFA-AE79-AE92E3AE5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166926"/>
              </p:ext>
            </p:extLst>
          </p:nvPr>
        </p:nvGraphicFramePr>
        <p:xfrm>
          <a:off x="6356195" y="2488871"/>
          <a:ext cx="4683515" cy="406601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430913">
                  <a:extLst>
                    <a:ext uri="{9D8B030D-6E8A-4147-A177-3AD203B41FA5}">
                      <a16:colId xmlns:a16="http://schemas.microsoft.com/office/drawing/2014/main" val="558395530"/>
                    </a:ext>
                  </a:extLst>
                </a:gridCol>
                <a:gridCol w="967128">
                  <a:extLst>
                    <a:ext uri="{9D8B030D-6E8A-4147-A177-3AD203B41FA5}">
                      <a16:colId xmlns:a16="http://schemas.microsoft.com/office/drawing/2014/main" val="3287313688"/>
                    </a:ext>
                  </a:extLst>
                </a:gridCol>
                <a:gridCol w="1285474">
                  <a:extLst>
                    <a:ext uri="{9D8B030D-6E8A-4147-A177-3AD203B41FA5}">
                      <a16:colId xmlns:a16="http://schemas.microsoft.com/office/drawing/2014/main" val="2358303879"/>
                    </a:ext>
                  </a:extLst>
                </a:gridCol>
              </a:tblGrid>
              <a:tr h="60358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</a:rPr>
                        <a:t>Гранты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</a:rPr>
                        <a:t>К-во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800" b="1" dirty="0" err="1">
                          <a:effectLst/>
                        </a:rPr>
                        <a:t>т.р</a:t>
                      </a:r>
                      <a:r>
                        <a:rPr lang="ru-RU" sz="1800" b="1" dirty="0">
                          <a:effectLst/>
                        </a:rPr>
                        <a:t>.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1033775"/>
                  </a:ext>
                </a:extLst>
              </a:tr>
              <a:tr h="46264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РНФ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effectLst/>
                        </a:rPr>
                        <a:t>71 119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8012447"/>
                  </a:ext>
                </a:extLst>
              </a:tr>
              <a:tr h="46264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РФФИ (а)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9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effectLst/>
                        </a:rPr>
                        <a:t>10 500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343660"/>
                  </a:ext>
                </a:extLst>
              </a:tr>
              <a:tr h="462649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РФФИ – Франция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effectLst/>
                        </a:rPr>
                        <a:t>2 000 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6897836"/>
                  </a:ext>
                </a:extLst>
              </a:tr>
              <a:tr h="6035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err="1">
                          <a:effectLst/>
                        </a:rPr>
                        <a:t>РФФИ_стабильность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effectLst/>
                        </a:rPr>
                        <a:t>5 000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4645453"/>
                  </a:ext>
                </a:extLst>
              </a:tr>
              <a:tr h="5455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err="1">
                          <a:effectLst/>
                        </a:rPr>
                        <a:t>РФФИ_аспиранты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effectLst/>
                        </a:rPr>
                        <a:t>600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1673690"/>
                  </a:ext>
                </a:extLst>
              </a:tr>
              <a:tr h="462649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МК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effectLst/>
                        </a:rPr>
                        <a:t>1 200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428627"/>
                  </a:ext>
                </a:extLst>
              </a:tr>
              <a:tr h="462649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</a:rPr>
                        <a:t>ИТОГО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effectLst/>
                        </a:rPr>
                        <a:t>90 419,3 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9710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C13DE9-8ACF-49B1-928D-F7F2F6D3389A}"/>
              </a:ext>
            </a:extLst>
          </p:cNvPr>
          <p:cNvSpPr txBox="1"/>
          <p:nvPr/>
        </p:nvSpPr>
        <p:spPr>
          <a:xfrm>
            <a:off x="3756437" y="1926794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3B54A-4293-4741-855D-C9B0F1DD890F}"/>
              </a:ext>
            </a:extLst>
          </p:cNvPr>
          <p:cNvSpPr txBox="1"/>
          <p:nvPr/>
        </p:nvSpPr>
        <p:spPr>
          <a:xfrm>
            <a:off x="7334065" y="1950389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4684AD-9B44-4F4B-B72C-4D8C105F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799" y="1131907"/>
            <a:ext cx="1899825" cy="6287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487802-2218-437C-8266-FB8235A68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129" y="1085541"/>
            <a:ext cx="2022383" cy="6814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A34322-C433-414A-9E74-499156822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85" y="1816757"/>
            <a:ext cx="3535986" cy="506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47B87-704C-4D09-B4B8-81E28F896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37" y="1819806"/>
            <a:ext cx="2455229" cy="499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F6BC47-8AFA-4133-A707-024AA61BA4BB}"/>
              </a:ext>
            </a:extLst>
          </p:cNvPr>
          <p:cNvSpPr txBox="1"/>
          <p:nvPr/>
        </p:nvSpPr>
        <p:spPr>
          <a:xfrm>
            <a:off x="3256155" y="457335"/>
            <a:ext cx="6032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Конкурсное финансирование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03379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910E2-3596-4E84-B3D7-55E592F04235}"/>
              </a:ext>
            </a:extLst>
          </p:cNvPr>
          <p:cNvSpPr txBox="1"/>
          <p:nvPr/>
        </p:nvSpPr>
        <p:spPr>
          <a:xfrm>
            <a:off x="3904275" y="350335"/>
            <a:ext cx="511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Института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3D9424E-9175-444D-B3E8-E85512DC0F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90482"/>
              </p:ext>
            </p:extLst>
          </p:nvPr>
        </p:nvGraphicFramePr>
        <p:xfrm>
          <a:off x="1529188" y="969485"/>
          <a:ext cx="9133624" cy="573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362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8037FA-B682-4E97-856D-84A261B09FF3}"/>
              </a:ext>
            </a:extLst>
          </p:cNvPr>
          <p:cNvSpPr txBox="1"/>
          <p:nvPr/>
        </p:nvSpPr>
        <p:spPr>
          <a:xfrm>
            <a:off x="161925" y="457200"/>
            <a:ext cx="11887200" cy="607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 2018 года </a:t>
            </a: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исследования в Казанском институте биохимии и биофизики проводятся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</a:p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 2 темам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включенным 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Государственное задание 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Федерального исследовательского центра «Казанский научный центр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Российской академии наук	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Геномные 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постгеномные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исследования молекулярных механизмов функционирования живых систем.  </a:t>
            </a:r>
            <a:r>
              <a:rPr lang="ru-RU" sz="2000" dirty="0">
                <a:latin typeface="Arial" charset="0"/>
                <a:cs typeface="Arial" charset="0"/>
              </a:rPr>
              <a:t>Р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уководитель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академик РАН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Гречкин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А.Н.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(лаборатории: </a:t>
            </a:r>
            <a:r>
              <a:rPr kumimoji="0" lang="ru-RU" sz="20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Оксилипинов</a:t>
            </a: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Молекулярной биологии, Окислительно-</a:t>
            </a:r>
            <a:r>
              <a:rPr lang="ru-RU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восстановительного метаболизма, Молекулярных основ патогенеза)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Механизмы молекулярных и межклеточных взаимодействий в функционировании живых систем.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Руководитель: проф. Чернов В.М.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(лаборатории Биофизической химии </a:t>
            </a:r>
            <a:r>
              <a:rPr lang="ru-RU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наносистем</a:t>
            </a:r>
            <a:r>
              <a:rPr lang="ru-RU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, Механизмов роста растительных клеток, </a:t>
            </a:r>
            <a:r>
              <a:rPr lang="ru-RU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Гликобиологии</a:t>
            </a:r>
            <a:r>
              <a:rPr lang="ru-RU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 растений, Биофизики синаптических процессов, группа Биологии клеток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in vitro</a:t>
            </a:r>
            <a:r>
              <a:rPr lang="ru-RU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).</a:t>
            </a:r>
            <a:endParaRPr kumimoji="0" lang="ru-RU" sz="20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3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B0CF52C-A4DC-47C0-B488-0FDE71A978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127089"/>
              </p:ext>
            </p:extLst>
          </p:nvPr>
        </p:nvGraphicFramePr>
        <p:xfrm>
          <a:off x="665849" y="998233"/>
          <a:ext cx="6270210" cy="544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3911FA85-F7F5-4FAA-A85C-2C672D10A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67151"/>
              </p:ext>
            </p:extLst>
          </p:nvPr>
        </p:nvGraphicFramePr>
        <p:xfrm>
          <a:off x="7705493" y="1750741"/>
          <a:ext cx="3947531" cy="431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658">
                  <a:extLst>
                    <a:ext uri="{9D8B030D-6E8A-4147-A177-3AD203B41FA5}">
                      <a16:colId xmlns:a16="http://schemas.microsoft.com/office/drawing/2014/main" val="446512366"/>
                    </a:ext>
                  </a:extLst>
                </a:gridCol>
                <a:gridCol w="1338147">
                  <a:extLst>
                    <a:ext uri="{9D8B030D-6E8A-4147-A177-3AD203B41FA5}">
                      <a16:colId xmlns:a16="http://schemas.microsoft.com/office/drawing/2014/main" val="581450828"/>
                    </a:ext>
                  </a:extLst>
                </a:gridCol>
                <a:gridCol w="1159726">
                  <a:extLst>
                    <a:ext uri="{9D8B030D-6E8A-4147-A177-3AD203B41FA5}">
                      <a16:colId xmlns:a16="http://schemas.microsoft.com/office/drawing/2014/main" val="2481125341"/>
                    </a:ext>
                  </a:extLst>
                </a:gridCol>
              </a:tblGrid>
              <a:tr h="76943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квартал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kumimoji="0" lang="ru-RU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т.р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714759"/>
                  </a:ext>
                </a:extLst>
              </a:tr>
              <a:tr h="6792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62572"/>
                  </a:ext>
                </a:extLst>
              </a:tr>
              <a:tr h="68123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764713"/>
                  </a:ext>
                </a:extLst>
              </a:tr>
              <a:tr h="6792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362932"/>
                  </a:ext>
                </a:extLst>
              </a:tr>
              <a:tr h="6792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59563"/>
                  </a:ext>
                </a:extLst>
              </a:tr>
              <a:tr h="6792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10 572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1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4449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86F09C-7951-47B0-A604-1ED191959E97}"/>
              </a:ext>
            </a:extLst>
          </p:cNvPr>
          <p:cNvSpPr txBox="1"/>
          <p:nvPr/>
        </p:nvSpPr>
        <p:spPr>
          <a:xfrm>
            <a:off x="7705493" y="998233"/>
            <a:ext cx="3947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Выплаты по рейтингам</a:t>
            </a:r>
          </a:p>
        </p:txBody>
      </p:sp>
    </p:spTree>
    <p:extLst>
      <p:ext uri="{BB962C8B-B14F-4D97-AF65-F5344CB8AC3E}">
        <p14:creationId xmlns:p14="http://schemas.microsoft.com/office/powerpoint/2010/main" val="285331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82972C9-6CF4-482B-B7DB-FA99DBD9E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355146"/>
              </p:ext>
            </p:extLst>
          </p:nvPr>
        </p:nvGraphicFramePr>
        <p:xfrm>
          <a:off x="1329590" y="877709"/>
          <a:ext cx="4765287" cy="490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C4B82DC-3A8C-44B4-9D09-C457EAA86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341236"/>
              </p:ext>
            </p:extLst>
          </p:nvPr>
        </p:nvGraphicFramePr>
        <p:xfrm>
          <a:off x="6477302" y="1174220"/>
          <a:ext cx="4977162" cy="4315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409399C-B492-41F5-B43F-D71FE8D96406}"/>
              </a:ext>
            </a:extLst>
          </p:cNvPr>
          <p:cNvSpPr txBox="1"/>
          <p:nvPr/>
        </p:nvSpPr>
        <p:spPr>
          <a:xfrm>
            <a:off x="7114998" y="1124934"/>
            <a:ext cx="93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726B4-FFC1-4DF4-90AA-395705DD55AD}"/>
              </a:ext>
            </a:extLst>
          </p:cNvPr>
          <p:cNvSpPr txBox="1"/>
          <p:nvPr/>
        </p:nvSpPr>
        <p:spPr>
          <a:xfrm>
            <a:off x="775009" y="6089907"/>
            <a:ext cx="54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Прочие:  оплата больничных листов – 110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9074F-D1C2-48CE-95B2-5926A22C303B}"/>
              </a:ext>
            </a:extLst>
          </p:cNvPr>
          <p:cNvSpPr txBox="1"/>
          <p:nvPr/>
        </p:nvSpPr>
        <p:spPr>
          <a:xfrm>
            <a:off x="7426713" y="5489743"/>
            <a:ext cx="4765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Прочие: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Оплата больничных листов – 85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Командировочные  - 57,2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Оплата книги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Т.А.Горшковой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– 50,0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B720F-25C0-424D-B645-E983254F089A}"/>
              </a:ext>
            </a:extLst>
          </p:cNvPr>
          <p:cNvSpPr txBox="1"/>
          <p:nvPr/>
        </p:nvSpPr>
        <p:spPr>
          <a:xfrm>
            <a:off x="7805854" y="3712685"/>
            <a:ext cx="295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зарплата, премии, ПРНД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21E6A-C844-4833-8A38-610831B8C54A}"/>
              </a:ext>
            </a:extLst>
          </p:cNvPr>
          <p:cNvSpPr txBox="1"/>
          <p:nvPr/>
        </p:nvSpPr>
        <p:spPr>
          <a:xfrm>
            <a:off x="2074127" y="390293"/>
            <a:ext cx="8329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бюджетного финансирования (субсидий)</a:t>
            </a:r>
          </a:p>
        </p:txBody>
      </p:sp>
    </p:spTree>
    <p:extLst>
      <p:ext uri="{BB962C8B-B14F-4D97-AF65-F5344CB8AC3E}">
        <p14:creationId xmlns:p14="http://schemas.microsoft.com/office/powerpoint/2010/main" val="2411953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6907D-9D84-46ED-9974-AFC1E81A914C}"/>
              </a:ext>
            </a:extLst>
          </p:cNvPr>
          <p:cNvSpPr txBox="1"/>
          <p:nvPr/>
        </p:nvSpPr>
        <p:spPr>
          <a:xfrm>
            <a:off x="276447" y="1133379"/>
            <a:ext cx="5420789" cy="5271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b="1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г.</a:t>
            </a:r>
          </a:p>
          <a:p>
            <a:pPr>
              <a:lnSpc>
                <a:spcPts val="25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Накладные расходы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Отчисления в ФИЦ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КазНЦ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РАН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3 600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Заработная плата с начислениями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по содержанию имущества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145а комнаты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Гелий, азот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(подписка, страхование,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налогов, штрафы и т.д.)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материальных запасов (канцелярские товары, запчасти для машин, моющие средства и др.)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ГСМ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Связь, включая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Тателеком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7E55A-D25B-4094-B9D3-AF26D76C8930}"/>
              </a:ext>
            </a:extLst>
          </p:cNvPr>
          <p:cNvSpPr txBox="1"/>
          <p:nvPr/>
        </p:nvSpPr>
        <p:spPr>
          <a:xfrm>
            <a:off x="5814195" y="812779"/>
            <a:ext cx="6297758" cy="591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b="1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</a:p>
          <a:p>
            <a:pPr>
              <a:lnSpc>
                <a:spcPts val="25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Накладные расходы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10 530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Отчисления в ФИЦ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КазНЦ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РАН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3 700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Заработная плата с начислениями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Ремонтные работы (в т.ч. комн. 145)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1 130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по содержанию имущества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Гелий, азот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основных средств ИБП, ноутбук, кондиционер и т.д.)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(подписка, страхование, уплата налогов, штрафы и т.д.)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Интернета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 бесперебойного питания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материальных запасов (канцелярские товары, запчасти, моющие средства и др.)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Связь, включая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Тателеком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ГСМ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BD8B1-7400-48C3-8F2C-201D1DA61E4D}"/>
              </a:ext>
            </a:extLst>
          </p:cNvPr>
          <p:cNvSpPr txBox="1"/>
          <p:nvPr/>
        </p:nvSpPr>
        <p:spPr>
          <a:xfrm>
            <a:off x="1871330" y="247037"/>
            <a:ext cx="893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траты отчислений с грантов</a:t>
            </a:r>
          </a:p>
        </p:txBody>
      </p:sp>
    </p:spTree>
    <p:extLst>
      <p:ext uri="{BB962C8B-B14F-4D97-AF65-F5344CB8AC3E}">
        <p14:creationId xmlns:p14="http://schemas.microsoft.com/office/powerpoint/2010/main" val="2757007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3CA18C-2A80-467E-81DB-0010B570DE43}"/>
              </a:ext>
            </a:extLst>
          </p:cNvPr>
          <p:cNvSpPr txBox="1"/>
          <p:nvPr/>
        </p:nvSpPr>
        <p:spPr>
          <a:xfrm>
            <a:off x="2174488" y="412595"/>
            <a:ext cx="9389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приборной базы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B442-7687-4761-9B1B-F47A81A33223}"/>
              </a:ext>
            </a:extLst>
          </p:cNvPr>
          <p:cNvSpPr txBox="1"/>
          <p:nvPr/>
        </p:nvSpPr>
        <p:spPr>
          <a:xfrm>
            <a:off x="4296230" y="1024008"/>
            <a:ext cx="5465135" cy="206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>
              <a:lnSpc>
                <a:spcPts val="25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микроскоп Hitachi (Япония) HT7800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52 267 422 руб.</a:t>
            </a:r>
          </a:p>
          <a:p>
            <a:pPr>
              <a:lnSpc>
                <a:spcPts val="2500"/>
              </a:lnSpc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Модификация конфокального микроскопа Лейка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5 000 000 руб.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83BD7-A26F-4A66-B5E3-A7C16B5022FC}"/>
              </a:ext>
            </a:extLst>
          </p:cNvPr>
          <p:cNvSpPr txBox="1"/>
          <p:nvPr/>
        </p:nvSpPr>
        <p:spPr>
          <a:xfrm>
            <a:off x="4136583" y="4284922"/>
            <a:ext cx="5465135" cy="197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2021</a:t>
            </a:r>
          </a:p>
          <a:p>
            <a:endParaRPr lang="ru-RU" b="1" dirty="0"/>
          </a:p>
          <a:p>
            <a:pPr>
              <a:lnSpc>
                <a:spcPts val="25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b="1" dirty="0"/>
              <a:t>ИК Фурье спектрометр INVENIO-S (</a:t>
            </a:r>
            <a:r>
              <a:rPr lang="ru-RU" b="1" dirty="0" err="1"/>
              <a:t>Брукер</a:t>
            </a:r>
            <a:r>
              <a:rPr lang="ru-RU" b="1" dirty="0"/>
              <a:t>) – </a:t>
            </a:r>
            <a:r>
              <a:rPr lang="ru-RU" b="1" dirty="0">
                <a:solidFill>
                  <a:srgbClr val="C00000"/>
                </a:solidFill>
              </a:rPr>
              <a:t>13 110 570 руб. </a:t>
            </a:r>
          </a:p>
          <a:p>
            <a:pPr>
              <a:lnSpc>
                <a:spcPts val="2500"/>
              </a:lnSpc>
              <a:buFont typeface="+mj-lt"/>
              <a:buAutoNum type="arabicPeriod"/>
            </a:pPr>
            <a:r>
              <a:rPr lang="ru-RU" b="1" dirty="0"/>
              <a:t>Люминесцентный микроскоп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lang="ru-RU" b="1" dirty="0"/>
              <a:t>  </a:t>
            </a:r>
            <a:r>
              <a:rPr lang="ru-RU" b="1" dirty="0">
                <a:solidFill>
                  <a:srgbClr val="C00000"/>
                </a:solidFill>
              </a:rPr>
              <a:t>1 200 000 руб.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A239CE-3BB1-4707-AE8C-8B29AFF2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365" y="144298"/>
            <a:ext cx="2068805" cy="355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6FEC33-4F8E-4A25-A24E-2F12C79FE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79" y="3650393"/>
            <a:ext cx="2384575" cy="31785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81E9D4-1294-4088-B83A-F0AD2FFD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214" y="3825322"/>
            <a:ext cx="1671105" cy="28973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C88112-70DE-4B9F-972B-3488D8055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99" y="144298"/>
            <a:ext cx="2873630" cy="34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DD184-5882-42C5-85D7-F95614E39226}"/>
              </a:ext>
            </a:extLst>
          </p:cNvPr>
          <p:cNvSpPr txBox="1"/>
          <p:nvPr/>
        </p:nvSpPr>
        <p:spPr>
          <a:xfrm>
            <a:off x="899160" y="426719"/>
            <a:ext cx="10393680" cy="70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г. получен грант и создана молодежная лаборатория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Инфекционных заболеваний растений.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Руководитель Горшков В.Ю.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8D20B-4CBC-4FFE-B5A7-9956047DD222}"/>
              </a:ext>
            </a:extLst>
          </p:cNvPr>
          <p:cNvSpPr txBox="1"/>
          <p:nvPr/>
        </p:nvSpPr>
        <p:spPr>
          <a:xfrm>
            <a:off x="675640" y="1132681"/>
            <a:ext cx="10840719" cy="70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Тема: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олекулярно-генетические механизмы развития инфекционных заболеваний культурных растений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3345D3-2C36-469A-BC24-5DA8E16D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2" y="1838643"/>
            <a:ext cx="6941533" cy="47142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2047C5-022D-4378-9BB0-757CC6383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40" y="51003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8338471-2AD9-434A-9C1A-43312C12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5"/>
          <a:stretch>
            <a:fillRect/>
          </a:stretch>
        </p:blipFill>
        <p:spPr bwMode="auto">
          <a:xfrm>
            <a:off x="7546340" y="4402329"/>
            <a:ext cx="4564656" cy="20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68D800-9AAC-4660-84D4-9738F2EF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340" y="2307329"/>
            <a:ext cx="4564656" cy="181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4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931F44-119C-4ACC-8687-478F5368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897" y="5367154"/>
            <a:ext cx="2066723" cy="14265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28BAE5-58BA-4E1B-A989-1F12D339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80" y="267458"/>
            <a:ext cx="1458019" cy="1704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5562B-A4EE-4843-AC9A-B8242D0AB560}"/>
              </a:ext>
            </a:extLst>
          </p:cNvPr>
          <p:cNvSpPr txBox="1"/>
          <p:nvPr/>
        </p:nvSpPr>
        <p:spPr>
          <a:xfrm>
            <a:off x="1300480" y="589280"/>
            <a:ext cx="9591040" cy="575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– 2024 годах исследования будут проводиться по темам::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500"/>
              </a:lnSpc>
            </a:pP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Геномные и </a:t>
            </a:r>
            <a:r>
              <a:rPr lang="ru-RU" sz="2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постгеномные</a:t>
            </a: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исследования молекулярных механизмов функционирования живых систем</a:t>
            </a:r>
            <a:r>
              <a:rPr lang="ru-RU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Гречкин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500"/>
              </a:lnSpc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(лаборатории: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Оксилипинов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Молекулярной биологии, Окислительно-восстановительного метаболизма, Механизмов роста растительных клеток,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Гликобиологии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растений)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500"/>
              </a:lnSpc>
            </a:pP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молекулярных и межклеточных взаимодействий в функционировании живых систем.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Чернов В.М.</a:t>
            </a:r>
          </a:p>
          <a:p>
            <a:pPr algn="just">
              <a:lnSpc>
                <a:spcPts val="2500"/>
              </a:lnSpc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(лаборатории Молекулярных основ патогенеза, Биофизической химии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наносистем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Биофизики синаптических процессов, группа Биологии клеток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vitro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5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2022 – 2023 :годах:</a:t>
            </a:r>
          </a:p>
          <a:p>
            <a:pPr algn="just">
              <a:lnSpc>
                <a:spcPts val="2500"/>
              </a:lnSpc>
            </a:pP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Молекулярно-генетические механизмы развития инфекционных заболеваний культурных растений.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Горшков В.Ю.</a:t>
            </a:r>
          </a:p>
          <a:p>
            <a:pPr algn="just">
              <a:lnSpc>
                <a:spcPts val="25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(лаборатория Инфекционных заболеваний растений)</a:t>
            </a:r>
          </a:p>
        </p:txBody>
      </p:sp>
    </p:spTree>
    <p:extLst>
      <p:ext uri="{BB962C8B-B14F-4D97-AF65-F5344CB8AC3E}">
        <p14:creationId xmlns:p14="http://schemas.microsoft.com/office/powerpoint/2010/main" val="32684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41BC8B-A0FE-456D-9D6A-237E71C83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768" y="1009783"/>
            <a:ext cx="4192272" cy="4192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C9632-0C4E-4D85-8F16-9AD7C8825A59}"/>
              </a:ext>
            </a:extLst>
          </p:cNvPr>
          <p:cNvSpPr txBox="1"/>
          <p:nvPr/>
        </p:nvSpPr>
        <p:spPr>
          <a:xfrm>
            <a:off x="2367280" y="1283225"/>
            <a:ext cx="5039360" cy="391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Обнаружен новый фермент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гидропероксидбициклаза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CYP50918A1 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суперсемейство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Р450)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ризарии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Plasmodiophora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brassicae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возбудителя килы капусты, синтезирующий неизвестные ранее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гетеробициклические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оксилипины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плазмодиофоролы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и B. Выявленный механизм катализа объясняет биосинтетическое происхождение семейства биологически активных соединений 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гибридалактон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др.) морских водорослей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861C0-04A3-4DCC-B578-B8D6973BBFC2}"/>
              </a:ext>
            </a:extLst>
          </p:cNvPr>
          <p:cNvSpPr txBox="1"/>
          <p:nvPr/>
        </p:nvSpPr>
        <p:spPr>
          <a:xfrm>
            <a:off x="161925" y="5236247"/>
            <a:ext cx="7581899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Grechkin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A.N.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et al.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Hydroperoxide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bicyclase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CYP50918A1 of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Plasmodiophora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brassicae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Rhizaria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SAR): Detection of novel enzyme of oxylipin biosynthesis // BBA – Mol. Cell Biol. Lipids. – 2021. – V. 1866, No 12. – 159042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(Q1)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78289-19A6-428A-A94A-D77F590D2034}"/>
              </a:ext>
            </a:extLst>
          </p:cNvPr>
          <p:cNvSpPr txBox="1"/>
          <p:nvPr/>
        </p:nvSpPr>
        <p:spPr>
          <a:xfrm>
            <a:off x="7524749" y="5367821"/>
            <a:ext cx="4724400" cy="88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механизма превращения 13-ГПОТ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плазмодиофоролы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участием промежуточного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эпоксиаллильного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катиона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2A19E-A735-449E-9CD0-D36A1258EA02}"/>
              </a:ext>
            </a:extLst>
          </p:cNvPr>
          <p:cNvSpPr txBox="1"/>
          <p:nvPr/>
        </p:nvSpPr>
        <p:spPr>
          <a:xfrm>
            <a:off x="2199005" y="311597"/>
            <a:ext cx="758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Основные результаты исследований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CC0FAE-FC5E-4B1B-9487-D7DAA2CD6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1709153"/>
            <a:ext cx="2001519" cy="2793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829654-0CEC-41E1-9B57-3328F70EAE10}"/>
              </a:ext>
            </a:extLst>
          </p:cNvPr>
          <p:cNvSpPr txBox="1"/>
          <p:nvPr/>
        </p:nvSpPr>
        <p:spPr>
          <a:xfrm>
            <a:off x="233680" y="812800"/>
            <a:ext cx="647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оксилипинов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9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F4D4E-7DD6-4538-99BD-C4FDBC934B54}"/>
              </a:ext>
            </a:extLst>
          </p:cNvPr>
          <p:cNvSpPr txBox="1"/>
          <p:nvPr/>
        </p:nvSpPr>
        <p:spPr>
          <a:xfrm>
            <a:off x="2357119" y="1452096"/>
            <a:ext cx="4643121" cy="391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8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использованием лабораторной модели мягкой гнили пасленовых выявлены ключевые молекулярные сигнальные метаболиты, отвечающие за переход латентной инфекции к острому патологическому процессу. Показано, что обработка инфицированных растений салициловой кислотой предотвращает развитие заболевания в результате блокирования восприимчивого ответа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4929C1-9FA3-4795-B693-C03AD113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793" y="1459546"/>
            <a:ext cx="5170967" cy="3752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876DD-EECA-4108-8FCB-D5C0B133072B}"/>
              </a:ext>
            </a:extLst>
          </p:cNvPr>
          <p:cNvSpPr txBox="1"/>
          <p:nvPr/>
        </p:nvSpPr>
        <p:spPr>
          <a:xfrm>
            <a:off x="254001" y="5425954"/>
            <a:ext cx="1181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r>
              <a:rPr lang="en-US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Gorshkov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Tsers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I. Plant susceptible responses: the underestimated side of plant–pathogen interactions // Biological Reviews. – 2021. -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10.1111/brv.12789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Petrova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Parfirova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Gogolev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Gorshkov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V. Stringent Response in Bacteria and Plants with Infection // Phytopathology. – 2021.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8334F-42D1-4266-B42A-09689F3C4543}"/>
              </a:ext>
            </a:extLst>
          </p:cNvPr>
          <p:cNvSpPr txBox="1"/>
          <p:nvPr/>
        </p:nvSpPr>
        <p:spPr>
          <a:xfrm>
            <a:off x="3429001" y="384851"/>
            <a:ext cx="546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9D351D-E1CC-433B-932F-E7E302AF6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1709889"/>
            <a:ext cx="2052320" cy="2907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118AA-6763-4B45-90D4-5B05632BDD38}"/>
              </a:ext>
            </a:extLst>
          </p:cNvPr>
          <p:cNvSpPr txBox="1"/>
          <p:nvPr/>
        </p:nvSpPr>
        <p:spPr>
          <a:xfrm>
            <a:off x="193042" y="936484"/>
            <a:ext cx="4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молекулярной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117422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91B51-5B86-4854-A0C3-68ACAFC2843B}"/>
              </a:ext>
            </a:extLst>
          </p:cNvPr>
          <p:cNvSpPr txBox="1"/>
          <p:nvPr/>
        </p:nvSpPr>
        <p:spPr>
          <a:xfrm>
            <a:off x="3078480" y="1196251"/>
            <a:ext cx="8914232" cy="199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Установлено, что ключевую роль в обеспечении жизнеспособности лишайников и мхов в условиях сильного обезвоживания играют гены, продукты которых ассоциированы с поддержанием редокс-гомеостаза и сохранением целостности генетического аппарата. Особую активность в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микобионте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фотобионте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лишайников проявляют гены метаболизма глутатиона, белков теплового шока и репарации ДНК.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4B881-126B-45F4-8F38-55051535A44C}"/>
              </a:ext>
            </a:extLst>
          </p:cNvPr>
          <p:cNvSpPr txBox="1"/>
          <p:nvPr/>
        </p:nvSpPr>
        <p:spPr>
          <a:xfrm>
            <a:off x="431953" y="6126269"/>
            <a:ext cx="732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ABCA5-79E5-4308-BBA6-D7828615C6DE}"/>
              </a:ext>
            </a:extLst>
          </p:cNvPr>
          <p:cNvSpPr txBox="1"/>
          <p:nvPr/>
        </p:nvSpPr>
        <p:spPr>
          <a:xfrm>
            <a:off x="665621" y="6081761"/>
            <a:ext cx="7706501" cy="61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Тепловая карта экспрессии генов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мико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фотобионта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лишайника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Lobaria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pulmonaria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подвергнутого обезвоживанию и последующей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регидратации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16604-47D1-4430-BBEE-48B60883507D}"/>
              </a:ext>
            </a:extLst>
          </p:cNvPr>
          <p:cNvSpPr txBox="1"/>
          <p:nvPr/>
        </p:nvSpPr>
        <p:spPr>
          <a:xfrm>
            <a:off x="8433082" y="3200436"/>
            <a:ext cx="35242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Moyo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C.E.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Role of quinone reductases in extracellular redox cycling in lichenized ascomycetes // Fungal Biology. – 2021. – V. 125, № 11. – P. 879-885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(Q3)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Moyo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Quinone reductase activity is widespread in lichens // Lichenologist. – 2021. – V. 53, № 3. – P. 265-269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(Q3)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A.O.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Characterization and expression analysis of ascorbate peroxidase from the moss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Dicranum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scoparium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during abiotic stresses // The Bryologist. – 2021. – V. 124, № 1. – P. 68–84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(Q3)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D56244-1BB8-485D-A741-9A5B94F9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21" y="3299346"/>
            <a:ext cx="7382251" cy="2629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B3C4C-4746-4BF7-9176-270624A8861D}"/>
              </a:ext>
            </a:extLst>
          </p:cNvPr>
          <p:cNvSpPr txBox="1"/>
          <p:nvPr/>
        </p:nvSpPr>
        <p:spPr>
          <a:xfrm>
            <a:off x="1910080" y="153182"/>
            <a:ext cx="918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766465-AF9C-4321-BB95-B8548CA5C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3292"/>
            <a:ext cx="2124564" cy="2531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0FCF6C-4E7E-4A58-8304-B2427CD2AF84}"/>
              </a:ext>
            </a:extLst>
          </p:cNvPr>
          <p:cNvSpPr txBox="1"/>
          <p:nvPr/>
        </p:nvSpPr>
        <p:spPr>
          <a:xfrm>
            <a:off x="3423920" y="751225"/>
            <a:ext cx="767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окислительно-восстановительного метаболизма</a:t>
            </a:r>
          </a:p>
        </p:txBody>
      </p:sp>
    </p:spTree>
    <p:extLst>
      <p:ext uri="{BB962C8B-B14F-4D97-AF65-F5344CB8AC3E}">
        <p14:creationId xmlns:p14="http://schemas.microsoft.com/office/powerpoint/2010/main" val="318775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422EF8-A4A8-48A9-B57A-66811D4F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496" y="1091428"/>
            <a:ext cx="4876384" cy="4022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FA61E-5EE1-4823-9676-CDAA581B08C0}"/>
              </a:ext>
            </a:extLst>
          </p:cNvPr>
          <p:cNvSpPr txBox="1"/>
          <p:nvPr/>
        </p:nvSpPr>
        <p:spPr>
          <a:xfrm>
            <a:off x="2020911" y="1416606"/>
            <a:ext cx="5223585" cy="359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геномах кукурузы и ржи идентифицированы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гликозилтрансферазы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гликозилгидролазы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вовлеченные в синтез и модификацию полисахаридов клеточных стенок. Выявлены ферменты углеводного обмена, дифференциальная экспрессия которых обеспечивает формирование и изменение клеточных стенок в ходе роста клеток растяжением и развития зерновок, а также обуславливает сортовые различия у ржи.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656B8-FF5D-42DA-B28B-F3DBDCFF7601}"/>
              </a:ext>
            </a:extLst>
          </p:cNvPr>
          <p:cNvSpPr txBox="1"/>
          <p:nvPr/>
        </p:nvSpPr>
        <p:spPr>
          <a:xfrm>
            <a:off x="71120" y="4929599"/>
            <a:ext cx="117657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Kozlova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L.V. et al. Elongating maize root: zone-specific combinations of polysaccharides from type I and type II primary cell walls // Scientific Reports. – 2020. – V. 10. – P. 10956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Kozlova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L.V. et al. Identification of genes involved in the formation of soluble dietary fiber in winter rye grain and their expression in cultivars with different viscosities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wholemeal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water extract // The Crop Journal – 2021.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Nazipova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A.N. et al. Forgotten actors: glycoside hydrolases during elongation growth of maize primary root // Frontiers in Plant Science – 2021. – in press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C7F902-A9FE-49D1-95EE-378EFE13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8" y="1645920"/>
            <a:ext cx="1867313" cy="2558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0BA28-47BF-4D43-AEC5-BE8E049343B8}"/>
              </a:ext>
            </a:extLst>
          </p:cNvPr>
          <p:cNvSpPr txBox="1"/>
          <p:nvPr/>
        </p:nvSpPr>
        <p:spPr>
          <a:xfrm>
            <a:off x="2794000" y="335280"/>
            <a:ext cx="6278880" cy="40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19886-D77C-4A15-B277-377A8AE61676}"/>
              </a:ext>
            </a:extLst>
          </p:cNvPr>
          <p:cNvSpPr txBox="1"/>
          <p:nvPr/>
        </p:nvSpPr>
        <p:spPr>
          <a:xfrm>
            <a:off x="153598" y="848084"/>
            <a:ext cx="657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механизмов роста растительных клеток</a:t>
            </a:r>
          </a:p>
        </p:txBody>
      </p:sp>
    </p:spTree>
    <p:extLst>
      <p:ext uri="{BB962C8B-B14F-4D97-AF65-F5344CB8AC3E}">
        <p14:creationId xmlns:p14="http://schemas.microsoft.com/office/powerpoint/2010/main" val="2204650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9C44F3-7CFF-4FF3-91C3-634B772E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624" y="915405"/>
            <a:ext cx="6575136" cy="2954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BABA9-0426-4A73-A48B-9C498EB256ED}"/>
              </a:ext>
            </a:extLst>
          </p:cNvPr>
          <p:cNvSpPr txBox="1"/>
          <p:nvPr/>
        </p:nvSpPr>
        <p:spPr>
          <a:xfrm>
            <a:off x="406400" y="3746906"/>
            <a:ext cx="11511280" cy="166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Разработана и размещена в свободном доступе курируемая онлайн-платформа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FIBexDB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сфокусированная на анализе паттернов экспрессии генов в ходе развития растительных волокон, построении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коэкспрессионных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сетей и характеристике дифференциальной экспрессии генов.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FIBexDB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представляет эффективный инструмент для изучения физиологических процессов в тканях растений, формирующих волокна различного типа.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6155D-BCC8-4816-92A1-DE37EECDBBB0}"/>
              </a:ext>
            </a:extLst>
          </p:cNvPr>
          <p:cNvSpPr txBox="1"/>
          <p:nvPr/>
        </p:nvSpPr>
        <p:spPr>
          <a:xfrm>
            <a:off x="497840" y="5332702"/>
            <a:ext cx="11419840" cy="13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Публикации</a:t>
            </a:r>
            <a:r>
              <a:rPr lang="en-US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Mokshina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Gorshkov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O., Takasaki H., Onodera H., Sakamoto S.,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Gorshkova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Mitsuda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 A new online transcriptome platform to analyze development of plant cellulosic fibers // New Phytologist. – 2021. – V. 231. – P. 512-515.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23.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Mokshina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Gorshkov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Galinousky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D.,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Gorshkova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T. Genes with bast fiber-specific expression in flax plants - Molecular keys for targeted fiber crop improvement. Industrial Crops and Products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– 2020. – 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152. – 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112549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7B62B-2FE3-43DE-B1FA-2A50AAF39B5E}"/>
              </a:ext>
            </a:extLst>
          </p:cNvPr>
          <p:cNvSpPr txBox="1"/>
          <p:nvPr/>
        </p:nvSpPr>
        <p:spPr>
          <a:xfrm>
            <a:off x="1478280" y="148744"/>
            <a:ext cx="945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результаты исследований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208CD2-236F-406C-9F61-B509EAD9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1155227"/>
            <a:ext cx="1891058" cy="2514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EE5D0-28B3-4F55-80F8-3363BC555E56}"/>
              </a:ext>
            </a:extLst>
          </p:cNvPr>
          <p:cNvSpPr txBox="1"/>
          <p:nvPr/>
        </p:nvSpPr>
        <p:spPr>
          <a:xfrm>
            <a:off x="264160" y="548854"/>
            <a:ext cx="657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гликобиологии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9829017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2467</Words>
  <Application>Microsoft Office PowerPoint</Application>
  <PresentationFormat>Широкоэкранный</PresentationFormat>
  <Paragraphs>332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Оформление по умолчанию</vt:lpstr>
      <vt:lpstr>1_Тема Office</vt:lpstr>
      <vt:lpstr>Основные итоги  2021года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Карпилова</dc:creator>
  <cp:lastModifiedBy>Ирина Карпилова</cp:lastModifiedBy>
  <cp:revision>213</cp:revision>
  <dcterms:created xsi:type="dcterms:W3CDTF">2022-04-07T11:41:02Z</dcterms:created>
  <dcterms:modified xsi:type="dcterms:W3CDTF">2022-04-22T00:58:44Z</dcterms:modified>
</cp:coreProperties>
</file>